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pn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52" r:id="rId1"/>
  </p:sldMasterIdLst>
  <p:notesMasterIdLst>
    <p:notesMasterId r:id="rId69"/>
  </p:notesMasterIdLst>
  <p:handoutMasterIdLst>
    <p:handoutMasterId r:id="rId70"/>
  </p:handoutMasterIdLst>
  <p:sldIdLst>
    <p:sldId id="2098" r:id="rId2"/>
    <p:sldId id="2101" r:id="rId3"/>
    <p:sldId id="2102" r:id="rId4"/>
    <p:sldId id="578" r:id="rId5"/>
    <p:sldId id="1575" r:id="rId6"/>
    <p:sldId id="1576" r:id="rId7"/>
    <p:sldId id="2105" r:id="rId8"/>
    <p:sldId id="2154" r:id="rId9"/>
    <p:sldId id="2133" r:id="rId10"/>
    <p:sldId id="2108" r:id="rId11"/>
    <p:sldId id="2107" r:id="rId12"/>
    <p:sldId id="2110" r:id="rId13"/>
    <p:sldId id="2111" r:id="rId14"/>
    <p:sldId id="2112" r:id="rId15"/>
    <p:sldId id="2123" r:id="rId16"/>
    <p:sldId id="2124" r:id="rId17"/>
    <p:sldId id="2134" r:id="rId18"/>
    <p:sldId id="2155" r:id="rId19"/>
    <p:sldId id="2103" r:id="rId20"/>
    <p:sldId id="2113" r:id="rId21"/>
    <p:sldId id="2114" r:id="rId22"/>
    <p:sldId id="2116" r:id="rId23"/>
    <p:sldId id="2117" r:id="rId24"/>
    <p:sldId id="2118" r:id="rId25"/>
    <p:sldId id="2119" r:id="rId26"/>
    <p:sldId id="2131" r:id="rId27"/>
    <p:sldId id="2136" r:id="rId28"/>
    <p:sldId id="2137" r:id="rId29"/>
    <p:sldId id="2138" r:id="rId30"/>
    <p:sldId id="2125" r:id="rId31"/>
    <p:sldId id="2135" r:id="rId32"/>
    <p:sldId id="2139" r:id="rId33"/>
    <p:sldId id="2140" r:id="rId34"/>
    <p:sldId id="2156" r:id="rId35"/>
    <p:sldId id="2109" r:id="rId36"/>
    <p:sldId id="2141" r:id="rId37"/>
    <p:sldId id="2120" r:id="rId38"/>
    <p:sldId id="2162" r:id="rId39"/>
    <p:sldId id="2163" r:id="rId40"/>
    <p:sldId id="2121" r:id="rId41"/>
    <p:sldId id="2122" r:id="rId42"/>
    <p:sldId id="2157" r:id="rId43"/>
    <p:sldId id="2127" r:id="rId44"/>
    <p:sldId id="2129" r:id="rId45"/>
    <p:sldId id="2143" r:id="rId46"/>
    <p:sldId id="2159" r:id="rId47"/>
    <p:sldId id="2160" r:id="rId48"/>
    <p:sldId id="2161" r:id="rId49"/>
    <p:sldId id="2144" r:id="rId50"/>
    <p:sldId id="2130" r:id="rId51"/>
    <p:sldId id="2145" r:id="rId52"/>
    <p:sldId id="2164" r:id="rId53"/>
    <p:sldId id="2165" r:id="rId54"/>
    <p:sldId id="2166" r:id="rId55"/>
    <p:sldId id="2147" r:id="rId56"/>
    <p:sldId id="2168" r:id="rId57"/>
    <p:sldId id="2170" r:id="rId58"/>
    <p:sldId id="2148" r:id="rId59"/>
    <p:sldId id="2149" r:id="rId60"/>
    <p:sldId id="2146" r:id="rId61"/>
    <p:sldId id="7519" r:id="rId62"/>
    <p:sldId id="2150" r:id="rId63"/>
    <p:sldId id="2151" r:id="rId64"/>
    <p:sldId id="2152" r:id="rId65"/>
    <p:sldId id="2153" r:id="rId66"/>
    <p:sldId id="7520" r:id="rId67"/>
    <p:sldId id="2167" r:id="rId68"/>
  </p:sldIdLst>
  <p:sldSz cx="12192000" cy="6858000"/>
  <p:notesSz cx="6858000" cy="9144000"/>
  <p:custDataLst>
    <p:tags r:id="rId71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34" userDrawn="1">
          <p15:clr>
            <a:srgbClr val="A4A3A4"/>
          </p15:clr>
        </p15:guide>
        <p15:guide id="2" pos="3780" userDrawn="1">
          <p15:clr>
            <a:srgbClr val="A4A3A4"/>
          </p15:clr>
        </p15:guide>
        <p15:guide id="3" orient="horz" pos="2274" userDrawn="1">
          <p15:clr>
            <a:srgbClr val="A4A3A4"/>
          </p15:clr>
        </p15:guide>
        <p15:guide id="4" pos="277" userDrawn="1">
          <p15:clr>
            <a:srgbClr val="A4A3A4"/>
          </p15:clr>
        </p15:guide>
        <p15:guide id="5" pos="377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8D7FF"/>
    <a:srgbClr val="E8E0EC"/>
    <a:srgbClr val="E39C7C"/>
    <a:srgbClr val="FF2E14"/>
    <a:srgbClr val="D72100"/>
    <a:srgbClr val="FE62AD"/>
    <a:srgbClr val="FE5C3F"/>
    <a:srgbClr val="B1A7A6"/>
    <a:srgbClr val="7EB3A3"/>
    <a:srgbClr val="C4B78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中度样式 3 - 强调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549" autoAdjust="0"/>
    <p:restoredTop sz="83673" autoAdjust="0"/>
  </p:normalViewPr>
  <p:slideViewPr>
    <p:cSldViewPr>
      <p:cViewPr varScale="1">
        <p:scale>
          <a:sx n="106" d="100"/>
          <a:sy n="106" d="100"/>
        </p:scale>
        <p:origin x="696" y="176"/>
      </p:cViewPr>
      <p:guideLst>
        <p:guide orient="horz" pos="2234"/>
        <p:guide pos="3780"/>
        <p:guide orient="horz" pos="2274"/>
        <p:guide pos="277"/>
        <p:guide pos="3779"/>
      </p:guideLst>
    </p:cSldViewPr>
  </p:slideViewPr>
  <p:notesTextViewPr>
    <p:cViewPr>
      <p:scale>
        <a:sx n="130" d="100"/>
        <a:sy n="130" d="100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handoutMaster" Target="handoutMasters/handoutMaster1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tags" Target="tags/tag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B4FEF1-A6B1-4D61-B1B1-CDFE1A8A2F99}" type="datetimeFigureOut">
              <a:rPr lang="zh-CN" altLang="en-US" smtClean="0"/>
              <a:t>2024/10/5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2ABA90-A8CD-4B23-AA03-20648CD97A1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351548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70D2CE-11B0-4CEA-8908-3E21561983A5}" type="datetimeFigureOut">
              <a:rPr lang="zh-CN" altLang="en-US" smtClean="0"/>
              <a:t>2024/10/5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77578D-0438-4BB8-8AE6-D425B1BAB9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8525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77578D-0438-4BB8-8AE6-D425B1BAB907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39631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T</a:t>
            </a:r>
            <a:r>
              <a:rPr kumimoji="1" lang="en" altLang="zh-CN" dirty="0"/>
              <a:t>he architecture of </a:t>
            </a:r>
            <a:r>
              <a:rPr kumimoji="1" lang="en-US" altLang="zh-CN" dirty="0"/>
              <a:t>the</a:t>
            </a:r>
            <a:r>
              <a:rPr kumimoji="1" lang="en" altLang="zh-CN" dirty="0"/>
              <a:t> text-guided mapper (using the text prompt “</a:t>
            </a:r>
            <a:r>
              <a:rPr kumimoji="1" lang="en" altLang="zh-CN" dirty="0" err="1"/>
              <a:t>greyhair</a:t>
            </a:r>
            <a:r>
              <a:rPr kumimoji="1" lang="en" altLang="zh-CN" dirty="0"/>
              <a:t>”, in this example). The source image (left) is inverted into a</a:t>
            </a:r>
            <a:r>
              <a:rPr kumimoji="1" lang="zh-CN" altLang="en-US" dirty="0"/>
              <a:t> </a:t>
            </a:r>
            <a:r>
              <a:rPr kumimoji="1" lang="en" altLang="zh-CN" dirty="0"/>
              <a:t>latent code w. Three separate mapping functions are trained to generate residuals (in blue) that are added to w to yield the target code</a:t>
            </a:r>
            <a:r>
              <a:rPr kumimoji="1" lang="en-US" altLang="zh-CN" dirty="0"/>
              <a:t>,</a:t>
            </a:r>
            <a:r>
              <a:rPr kumimoji="1" lang="zh-CN" altLang="en-US" dirty="0"/>
              <a:t> </a:t>
            </a:r>
            <a:r>
              <a:rPr kumimoji="1" lang="en" altLang="zh-CN" dirty="0"/>
              <a:t>from which a pretrained </a:t>
            </a:r>
            <a:r>
              <a:rPr kumimoji="1" lang="en" altLang="zh-CN" dirty="0" err="1"/>
              <a:t>StyleGAN</a:t>
            </a:r>
            <a:r>
              <a:rPr kumimoji="1" lang="en" altLang="zh-CN" dirty="0"/>
              <a:t> (in</a:t>
            </a:r>
            <a:r>
              <a:rPr kumimoji="1" lang="zh-CN" altLang="en-US" dirty="0"/>
              <a:t> </a:t>
            </a:r>
            <a:r>
              <a:rPr kumimoji="1" lang="en" altLang="zh-CN" dirty="0"/>
              <a:t>green) generates an image (right), assessed by the CLIP and identity losses.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77578D-0438-4BB8-8AE6-D425B1BAB907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34686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77578D-0438-4BB8-8AE6-D425B1BAB907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83508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77578D-0438-4BB8-8AE6-D425B1BAB907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4091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77578D-0438-4BB8-8AE6-D425B1BAB907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34826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800" dirty="0">
                <a:solidFill>
                  <a:srgbClr val="000000"/>
                </a:solidFill>
                <a:effectLst/>
                <a:latin typeface="LinLibertineT"/>
                <a:ea typeface="宋体" panose="02010600030101010101" pitchFamily="2" charset="-122"/>
              </a:rPr>
              <a:t>Editing and synthesis do not 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LinLibertineT"/>
              </a:rPr>
              <a:t>have a clear attack goal associated with them, so we will not discuss them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77578D-0438-4BB8-8AE6-D425B1BAB907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95540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77578D-0438-4BB8-8AE6-D425B1BAB907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65369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姜饼脸，幻想性视错觉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77578D-0438-4BB8-8AE6-D425B1BAB907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22218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EA4335"/>
                </a:solidFill>
                <a:effectLst/>
                <a:latin typeface="Roboto" panose="02000000000000000000" pitchFamily="2" charset="0"/>
              </a:rPr>
              <a:t>贝塞尔曲线</a:t>
            </a:r>
            <a:r>
              <a:rPr lang="zh-CN" altLang="en-US" b="0" i="0" dirty="0">
                <a:solidFill>
                  <a:srgbClr val="4D5156"/>
                </a:solidFill>
                <a:effectLst/>
                <a:latin typeface="Roboto" panose="02000000000000000000" pitchFamily="2" charset="0"/>
              </a:rPr>
              <a:t>是插值方程（就像所有曲线一样），这表示它们取一系列的点，生成一些处于这些点之间的值。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77578D-0438-4BB8-8AE6-D425B1BAB907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04635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77578D-0438-4BB8-8AE6-D425B1BAB907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103933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77578D-0438-4BB8-8AE6-D425B1BAB907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49423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45E8E2-3740-BA4F-86A0-F153EF02DD78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318376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77578D-0438-4BB8-8AE6-D425B1BAB907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28518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77578D-0438-4BB8-8AE6-D425B1BAB907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315088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CN" b="0" i="0" dirty="0">
                <a:solidFill>
                  <a:srgbClr val="000000"/>
                </a:solidFill>
                <a:effectLst/>
                <a:latin typeface="Lucida Grande" panose="020B0600040502020204" pitchFamily="34" charset="0"/>
              </a:rPr>
              <a:t>we found that the recent emerging paradigm of implicit neural representations (INRs) that encodes a continuous signal into a parameterized neural network effectively mitigates the issue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Lucida Grande" panose="020B0600040502020204" pitchFamily="34" charset="0"/>
              </a:rPr>
              <a:t> 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77578D-0438-4BB8-8AE6-D425B1BAB907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276473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77578D-0438-4BB8-8AE6-D425B1BAB907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307757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77578D-0438-4BB8-8AE6-D425B1BAB907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959827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77578D-0438-4BB8-8AE6-D425B1BAB907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333127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77578D-0438-4BB8-8AE6-D425B1BAB907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285202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77578D-0438-4BB8-8AE6-D425B1BAB907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125666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" altLang="zh-CN" dirty="0"/>
              <a:t>We</a:t>
            </a:r>
            <a:r>
              <a:rPr kumimoji="1" lang="zh-CN" altLang="en-US" dirty="0"/>
              <a:t> </a:t>
            </a:r>
            <a:r>
              <a:rPr kumimoji="1" lang="en" altLang="zh-CN" dirty="0" err="1"/>
              <a:t>proposea</a:t>
            </a:r>
            <a:r>
              <a:rPr kumimoji="1" lang="zh-CN" altLang="en-US" dirty="0"/>
              <a:t> </a:t>
            </a:r>
            <a:r>
              <a:rPr kumimoji="1" lang="en" altLang="zh-CN" dirty="0"/>
              <a:t>Hierarchical</a:t>
            </a:r>
            <a:r>
              <a:rPr kumimoji="1" lang="zh-CN" altLang="en-US" dirty="0"/>
              <a:t> </a:t>
            </a:r>
            <a:r>
              <a:rPr kumimoji="1" lang="en" altLang="zh-CN" dirty="0"/>
              <a:t>Memory</a:t>
            </a:r>
            <a:r>
              <a:rPr kumimoji="1" lang="zh-CN" altLang="en-US" dirty="0"/>
              <a:t> </a:t>
            </a:r>
            <a:r>
              <a:rPr kumimoji="1" lang="en" altLang="zh-CN" dirty="0"/>
              <a:t>Network(HMN)</a:t>
            </a:r>
            <a:r>
              <a:rPr kumimoji="1" lang="zh-CN" altLang="en-US" dirty="0"/>
              <a:t> </a:t>
            </a:r>
            <a:r>
              <a:rPr kumimoji="1" lang="en" altLang="zh-CN" dirty="0"/>
              <a:t>architecture,</a:t>
            </a:r>
            <a:r>
              <a:rPr kumimoji="1" lang="zh-CN" altLang="en-US" dirty="0"/>
              <a:t> </a:t>
            </a:r>
            <a:r>
              <a:rPr kumimoji="1" lang="en" altLang="zh-CN" dirty="0"/>
              <a:t>which</a:t>
            </a:r>
            <a:r>
              <a:rPr kumimoji="1" lang="zh-CN" altLang="en-US" dirty="0"/>
              <a:t> </a:t>
            </a:r>
            <a:r>
              <a:rPr kumimoji="1" lang="en" altLang="zh-CN" dirty="0"/>
              <a:t>is</a:t>
            </a:r>
            <a:r>
              <a:rPr kumimoji="1" lang="zh-CN" altLang="en-US" dirty="0"/>
              <a:t> </a:t>
            </a:r>
            <a:r>
              <a:rPr kumimoji="1" lang="en" altLang="zh-CN" dirty="0" err="1"/>
              <a:t>ableto</a:t>
            </a:r>
            <a:r>
              <a:rPr kumimoji="1" lang="zh-CN" altLang="en-US" dirty="0"/>
              <a:t> </a:t>
            </a:r>
            <a:r>
              <a:rPr kumimoji="1" lang="en" altLang="zh-CN" dirty="0"/>
              <a:t>successfully</a:t>
            </a:r>
            <a:r>
              <a:rPr kumimoji="1" lang="zh-CN" altLang="en-US" dirty="0"/>
              <a:t> </a:t>
            </a:r>
            <a:r>
              <a:rPr kumimoji="1" lang="en" altLang="zh-CN" dirty="0"/>
              <a:t>detect</a:t>
            </a:r>
            <a:r>
              <a:rPr kumimoji="1" lang="zh-CN" altLang="en-US" dirty="0"/>
              <a:t> </a:t>
            </a:r>
            <a:r>
              <a:rPr kumimoji="1" lang="en" altLang="zh-CN" dirty="0"/>
              <a:t>faked faces</a:t>
            </a:r>
            <a:r>
              <a:rPr kumimoji="1" lang="zh-CN" altLang="en-US" dirty="0"/>
              <a:t> </a:t>
            </a:r>
            <a:r>
              <a:rPr kumimoji="1" lang="en" altLang="zh-CN" dirty="0"/>
              <a:t>by</a:t>
            </a:r>
            <a:r>
              <a:rPr kumimoji="1" lang="zh-CN" altLang="en-US" dirty="0"/>
              <a:t> </a:t>
            </a:r>
            <a:r>
              <a:rPr kumimoji="1" lang="en" altLang="zh-CN" dirty="0" err="1"/>
              <a:t>utilising</a:t>
            </a:r>
            <a:r>
              <a:rPr kumimoji="1" lang="zh-CN" altLang="en-US" dirty="0"/>
              <a:t> </a:t>
            </a:r>
            <a:r>
              <a:rPr kumimoji="1" lang="en" altLang="zh-CN" dirty="0"/>
              <a:t>knowledge</a:t>
            </a:r>
            <a:r>
              <a:rPr kumimoji="1" lang="zh-CN" altLang="en-US" dirty="0"/>
              <a:t> </a:t>
            </a:r>
            <a:r>
              <a:rPr kumimoji="1" lang="en" altLang="zh-CN" dirty="0"/>
              <a:t>stored</a:t>
            </a:r>
            <a:r>
              <a:rPr kumimoji="1" lang="zh-CN" altLang="en-US" dirty="0"/>
              <a:t> </a:t>
            </a:r>
            <a:r>
              <a:rPr kumimoji="1" lang="en" altLang="zh-CN" dirty="0"/>
              <a:t>in</a:t>
            </a:r>
            <a:r>
              <a:rPr kumimoji="1" lang="zh-CN" altLang="en-US" dirty="0"/>
              <a:t> </a:t>
            </a:r>
            <a:r>
              <a:rPr kumimoji="1" lang="en" altLang="zh-CN" dirty="0"/>
              <a:t>neural</a:t>
            </a:r>
            <a:r>
              <a:rPr kumimoji="1" lang="zh-CN" altLang="en-US" dirty="0"/>
              <a:t> </a:t>
            </a:r>
            <a:r>
              <a:rPr kumimoji="1" lang="en" altLang="zh-CN" dirty="0"/>
              <a:t>memories</a:t>
            </a:r>
            <a:r>
              <a:rPr kumimoji="1" lang="zh-CN" altLang="en-US" dirty="0"/>
              <a:t> </a:t>
            </a:r>
            <a:r>
              <a:rPr kumimoji="1" lang="en" altLang="zh-CN" dirty="0"/>
              <a:t>as</a:t>
            </a:r>
            <a:r>
              <a:rPr kumimoji="1" lang="zh-CN" altLang="en-US" dirty="0"/>
              <a:t> </a:t>
            </a:r>
            <a:r>
              <a:rPr kumimoji="1" lang="en" altLang="zh-CN" dirty="0"/>
              <a:t>well</a:t>
            </a:r>
            <a:r>
              <a:rPr kumimoji="1" lang="zh-CN" altLang="en-US" dirty="0"/>
              <a:t> </a:t>
            </a:r>
            <a:r>
              <a:rPr kumimoji="1" lang="en" altLang="zh-CN" dirty="0"/>
              <a:t>as</a:t>
            </a:r>
            <a:r>
              <a:rPr kumimoji="1" lang="zh-CN" altLang="en-US" dirty="0"/>
              <a:t> </a:t>
            </a:r>
            <a:r>
              <a:rPr kumimoji="1" lang="en" altLang="zh-CN" dirty="0"/>
              <a:t>visual</a:t>
            </a:r>
            <a:r>
              <a:rPr kumimoji="1" lang="zh-CN" altLang="en-US" dirty="0"/>
              <a:t> </a:t>
            </a:r>
            <a:r>
              <a:rPr kumimoji="1" lang="en" altLang="zh-CN" dirty="0"/>
              <a:t>cue</a:t>
            </a:r>
            <a:r>
              <a:rPr kumimoji="1" lang="zh-CN" altLang="en-US" dirty="0"/>
              <a:t> </a:t>
            </a:r>
            <a:r>
              <a:rPr kumimoji="1" lang="en" altLang="zh-CN" dirty="0"/>
              <a:t>store</a:t>
            </a:r>
            <a:r>
              <a:rPr kumimoji="1" lang="zh-CN" altLang="en-US" dirty="0"/>
              <a:t> </a:t>
            </a:r>
            <a:r>
              <a:rPr kumimoji="1" lang="en" altLang="zh-CN" dirty="0"/>
              <a:t>as</a:t>
            </a:r>
            <a:r>
              <a:rPr kumimoji="1" lang="zh-CN" altLang="en-US" dirty="0"/>
              <a:t> </a:t>
            </a:r>
            <a:r>
              <a:rPr kumimoji="1" lang="en" altLang="zh-CN" dirty="0"/>
              <a:t>on</a:t>
            </a:r>
            <a:r>
              <a:rPr kumimoji="1" lang="zh-CN" altLang="en-US" dirty="0"/>
              <a:t> </a:t>
            </a:r>
            <a:r>
              <a:rPr kumimoji="1" lang="en" altLang="zh-CN" dirty="0"/>
              <a:t>about</a:t>
            </a:r>
            <a:r>
              <a:rPr kumimoji="1" lang="zh-CN" altLang="en-US" dirty="0"/>
              <a:t> </a:t>
            </a:r>
            <a:r>
              <a:rPr kumimoji="1" lang="en" altLang="zh-CN" dirty="0"/>
              <a:t>the</a:t>
            </a:r>
            <a:r>
              <a:rPr kumimoji="1" lang="zh-CN" altLang="en-US" dirty="0"/>
              <a:t> </a:t>
            </a:r>
            <a:r>
              <a:rPr kumimoji="1" lang="en" altLang="zh-CN" dirty="0"/>
              <a:t>perceived</a:t>
            </a:r>
            <a:r>
              <a:rPr kumimoji="1" lang="zh-CN" altLang="en-US" dirty="0"/>
              <a:t> </a:t>
            </a:r>
            <a:r>
              <a:rPr kumimoji="1" lang="en" altLang="zh-CN" dirty="0"/>
              <a:t>face</a:t>
            </a:r>
            <a:r>
              <a:rPr kumimoji="1" lang="zh-CN" altLang="en-US" dirty="0"/>
              <a:t> </a:t>
            </a:r>
            <a:r>
              <a:rPr kumimoji="1" lang="en" altLang="zh-CN" dirty="0"/>
              <a:t>and</a:t>
            </a:r>
            <a:r>
              <a:rPr kumimoji="1" lang="zh-CN" altLang="en-US" dirty="0"/>
              <a:t> </a:t>
            </a:r>
            <a:r>
              <a:rPr kumimoji="1" lang="en" altLang="zh-CN" dirty="0"/>
              <a:t>anticipate</a:t>
            </a:r>
            <a:r>
              <a:rPr kumimoji="1" lang="zh-CN" altLang="en-US" dirty="0"/>
              <a:t> </a:t>
            </a:r>
            <a:r>
              <a:rPr kumimoji="1" lang="en" altLang="zh-CN" dirty="0"/>
              <a:t>its future</a:t>
            </a:r>
            <a:r>
              <a:rPr kumimoji="1" lang="zh-CN" altLang="en-US" dirty="0"/>
              <a:t> </a:t>
            </a:r>
            <a:r>
              <a:rPr kumimoji="1" lang="en" altLang="zh-CN" dirty="0"/>
              <a:t>semantic</a:t>
            </a:r>
            <a:r>
              <a:rPr kumimoji="1" lang="zh-CN" altLang="en-US" dirty="0"/>
              <a:t> </a:t>
            </a:r>
            <a:r>
              <a:rPr kumimoji="1" lang="en" altLang="zh-CN" dirty="0" err="1"/>
              <a:t>embeddings.This</a:t>
            </a:r>
            <a:r>
              <a:rPr kumimoji="1" lang="zh-CN" altLang="en-US" dirty="0"/>
              <a:t> </a:t>
            </a:r>
            <a:r>
              <a:rPr kumimoji="1" lang="en" altLang="zh-CN" dirty="0"/>
              <a:t>renders</a:t>
            </a:r>
            <a:r>
              <a:rPr kumimoji="1" lang="zh-CN" altLang="en-US" dirty="0"/>
              <a:t> </a:t>
            </a:r>
            <a:r>
              <a:rPr kumimoji="1" lang="en" altLang="zh-CN" dirty="0"/>
              <a:t>a</a:t>
            </a:r>
            <a:r>
              <a:rPr kumimoji="1" lang="zh-CN" altLang="en-US" dirty="0"/>
              <a:t> </a:t>
            </a:r>
            <a:r>
              <a:rPr kumimoji="1" lang="en" altLang="zh-CN" dirty="0" err="1"/>
              <a:t>generalisable</a:t>
            </a:r>
            <a:r>
              <a:rPr kumimoji="1" lang="zh-CN" altLang="en-US" dirty="0"/>
              <a:t> </a:t>
            </a:r>
            <a:r>
              <a:rPr kumimoji="1" lang="en" altLang="zh-CN" dirty="0"/>
              <a:t>face</a:t>
            </a:r>
            <a:r>
              <a:rPr kumimoji="1" lang="zh-CN" altLang="en-US" dirty="0"/>
              <a:t> </a:t>
            </a:r>
            <a:r>
              <a:rPr kumimoji="1" lang="en" altLang="zh-CN" dirty="0"/>
              <a:t>tampering</a:t>
            </a:r>
            <a:r>
              <a:rPr kumimoji="1" lang="zh-CN" altLang="en-US" dirty="0"/>
              <a:t> </a:t>
            </a:r>
            <a:r>
              <a:rPr kumimoji="1" lang="en" altLang="zh-CN" dirty="0"/>
              <a:t>detection</a:t>
            </a:r>
            <a:r>
              <a:rPr kumimoji="1" lang="zh-CN" altLang="en-US" dirty="0"/>
              <a:t> </a:t>
            </a:r>
            <a:r>
              <a:rPr kumimoji="1" lang="en" altLang="zh-CN" dirty="0"/>
              <a:t>framework</a:t>
            </a:r>
            <a:r>
              <a:rPr kumimoji="1" lang="en-US" altLang="zh-CN" dirty="0"/>
              <a:t>.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77578D-0438-4BB8-8AE6-D425B1BAB907}" type="slidenum">
              <a:rPr lang="zh-CN" altLang="en-US" smtClean="0"/>
              <a:t>56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07820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0" i="0" dirty="0">
                <a:solidFill>
                  <a:srgbClr val="444444"/>
                </a:solidFill>
                <a:effectLst/>
                <a:latin typeface="system-ui"/>
              </a:rPr>
              <a:t>Christie‘s(</a:t>
            </a:r>
            <a:r>
              <a:rPr lang="zh-CN" altLang="en-US" b="0" i="0" dirty="0">
                <a:solidFill>
                  <a:srgbClr val="444444"/>
                </a:solidFill>
                <a:effectLst/>
                <a:latin typeface="system-ui"/>
              </a:rPr>
              <a:t>佳德士拍卖会</a:t>
            </a:r>
            <a:r>
              <a:rPr lang="en-US" altLang="zh-CN" b="0" i="0" dirty="0">
                <a:solidFill>
                  <a:srgbClr val="444444"/>
                </a:solidFill>
                <a:effectLst/>
                <a:latin typeface="system-ui"/>
              </a:rPr>
              <a:t>)</a:t>
            </a:r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A006AB-7144-4F29-BC52-F380F4EB3542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8955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A006AB-7144-4F29-BC52-F380F4EB3542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65443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77578D-0438-4BB8-8AE6-D425B1BAB907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06477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77578D-0438-4BB8-8AE6-D425B1BAB907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35926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77578D-0438-4BB8-8AE6-D425B1BAB907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80232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77578D-0438-4BB8-8AE6-D425B1BAB907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39281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77578D-0438-4BB8-8AE6-D425B1BAB907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8111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E68A4-3023-2045-8E14-7007D1453695}" type="datetime1">
              <a:rPr lang="zh-CN" altLang="en-US" smtClean="0"/>
              <a:t>2024/10/5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606352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8AA9A-D50B-A74B-BEAD-8B43A8BB68C4}" type="datetime1">
              <a:rPr lang="zh-CN" altLang="en-US" smtClean="0"/>
              <a:t>2024/10/5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14857815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8AA9A-D50B-A74B-BEAD-8B43A8BB68C4}" type="datetime1">
              <a:rPr lang="zh-CN" altLang="en-US" smtClean="0"/>
              <a:t>2024/10/5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8684387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124745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004470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8AA9A-D50B-A74B-BEAD-8B43A8BB68C4}" type="datetime1">
              <a:rPr lang="zh-CN" altLang="en-US" smtClean="0"/>
              <a:t>2024/10/5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11" name="Shape 4">
            <a:extLst>
              <a:ext uri="{FF2B5EF4-FFF2-40B4-BE49-F238E27FC236}">
                <a16:creationId xmlns:a16="http://schemas.microsoft.com/office/drawing/2014/main" id="{578B3212-365F-042D-C451-09A33245D6DA}"/>
              </a:ext>
            </a:extLst>
          </p:cNvPr>
          <p:cNvSpPr/>
          <p:nvPr userDrawn="1"/>
        </p:nvSpPr>
        <p:spPr>
          <a:xfrm>
            <a:off x="0" y="6655780"/>
            <a:ext cx="12191998" cy="202220"/>
          </a:xfrm>
          <a:prstGeom prst="rect">
            <a:avLst/>
          </a:prstGeom>
          <a:solidFill>
            <a:srgbClr val="D10000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chemeClr val="accent2">
                    <a:satOff val="-18194"/>
                    <a:lumOff val="-11215"/>
                  </a:schemeClr>
                </a:solidFill>
              </a:defRPr>
            </a:pPr>
            <a:endParaRPr sz="1800"/>
          </a:p>
        </p:txBody>
      </p:sp>
      <p:sp>
        <p:nvSpPr>
          <p:cNvPr id="12" name="Shape 4">
            <a:extLst>
              <a:ext uri="{FF2B5EF4-FFF2-40B4-BE49-F238E27FC236}">
                <a16:creationId xmlns:a16="http://schemas.microsoft.com/office/drawing/2014/main" id="{68DBD5D3-9633-27D7-C352-4D6D3948C06C}"/>
              </a:ext>
            </a:extLst>
          </p:cNvPr>
          <p:cNvSpPr/>
          <p:nvPr userDrawn="1"/>
        </p:nvSpPr>
        <p:spPr>
          <a:xfrm>
            <a:off x="2" y="0"/>
            <a:ext cx="12191998" cy="202220"/>
          </a:xfrm>
          <a:prstGeom prst="rect">
            <a:avLst/>
          </a:prstGeom>
          <a:solidFill>
            <a:srgbClr val="D10000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chemeClr val="accent2">
                    <a:satOff val="-18194"/>
                    <a:lumOff val="-11215"/>
                  </a:schemeClr>
                </a:solidFill>
              </a:defRPr>
            </a:pPr>
            <a:endParaRPr sz="1800"/>
          </a:p>
        </p:txBody>
      </p:sp>
    </p:spTree>
    <p:extLst>
      <p:ext uri="{BB962C8B-B14F-4D97-AF65-F5344CB8AC3E}">
        <p14:creationId xmlns:p14="http://schemas.microsoft.com/office/powerpoint/2010/main" val="3899909661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2pPr>
            <a:lvl3pPr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3pPr>
            <a:lvl4pPr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4pPr>
            <a:lvl5pPr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09982-1BD5-6D4E-A3CA-D8BE4BC8FD4A}" type="datetime1">
              <a:rPr lang="zh-CN" altLang="en-US" smtClean="0"/>
              <a:t>2024/10/5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7" name="Shape 4">
            <a:extLst>
              <a:ext uri="{FF2B5EF4-FFF2-40B4-BE49-F238E27FC236}">
                <a16:creationId xmlns:a16="http://schemas.microsoft.com/office/drawing/2014/main" id="{739BEB73-2156-BDD5-0FEF-6665B7AB7BE3}"/>
              </a:ext>
            </a:extLst>
          </p:cNvPr>
          <p:cNvSpPr/>
          <p:nvPr userDrawn="1"/>
        </p:nvSpPr>
        <p:spPr>
          <a:xfrm>
            <a:off x="0" y="6655780"/>
            <a:ext cx="12191998" cy="202220"/>
          </a:xfrm>
          <a:prstGeom prst="rect">
            <a:avLst/>
          </a:prstGeom>
          <a:solidFill>
            <a:srgbClr val="D10000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chemeClr val="accent2">
                    <a:satOff val="-18194"/>
                    <a:lumOff val="-11215"/>
                  </a:schemeClr>
                </a:solidFill>
              </a:defRPr>
            </a:pPr>
            <a:endParaRPr sz="1800"/>
          </a:p>
        </p:txBody>
      </p:sp>
      <p:sp>
        <p:nvSpPr>
          <p:cNvPr id="9" name="Rectangle 14">
            <a:extLst>
              <a:ext uri="{FF2B5EF4-FFF2-40B4-BE49-F238E27FC236}">
                <a16:creationId xmlns:a16="http://schemas.microsoft.com/office/drawing/2014/main" id="{F7DA009C-4926-9E68-CFD2-D818EA10528F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1" y="836712"/>
            <a:ext cx="12191999" cy="58428"/>
          </a:xfrm>
          <a:prstGeom prst="rect">
            <a:avLst/>
          </a:prstGeom>
          <a:solidFill>
            <a:srgbClr val="D10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lvl="0" algn="ctr"/>
            <a:endParaRPr kumimoji="1" lang="zh-CN" altLang="en-US" sz="3200" b="1">
              <a:latin typeface="Times New Roman" panose="02020603050405020304" pitchFamily="18" charset="0"/>
              <a:ea typeface="幼圆" panose="020105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39910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8AA9A-D50B-A74B-BEAD-8B43A8BB68C4}" type="datetime1">
              <a:rPr lang="zh-CN" altLang="en-US" smtClean="0"/>
              <a:t>2024/10/5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79393998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8AA9A-D50B-A74B-BEAD-8B43A8BB68C4}" type="datetime1">
              <a:rPr lang="zh-CN" altLang="en-US" smtClean="0"/>
              <a:t>2024/10/5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92794918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8AA9A-D50B-A74B-BEAD-8B43A8BB68C4}" type="datetime1">
              <a:rPr lang="zh-CN" altLang="en-US" smtClean="0"/>
              <a:t>2024/10/5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05586743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F0020-289C-B745-BFCF-4C350B75B66E}" type="datetime1">
              <a:rPr lang="zh-CN" altLang="en-US" smtClean="0"/>
              <a:t>2024/10/5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545962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8AA9A-D50B-A74B-BEAD-8B43A8BB68C4}" type="datetime1">
              <a:rPr lang="zh-CN" altLang="en-US" smtClean="0"/>
              <a:t>2024/10/5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42490202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8AA9A-D50B-A74B-BEAD-8B43A8BB68C4}" type="datetime1">
              <a:rPr lang="zh-CN" altLang="en-US" smtClean="0"/>
              <a:t>2024/10/5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89224222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8AA9A-D50B-A74B-BEAD-8B43A8BB68C4}" type="datetime1">
              <a:rPr lang="zh-CN" altLang="en-US" smtClean="0"/>
              <a:t>2024/10/5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83796807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9376" y="133414"/>
            <a:ext cx="8786192" cy="5729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253331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A8AA9A-D50B-A74B-BEAD-8B43A8BB68C4}" type="datetime1">
              <a:rPr lang="zh-CN" altLang="en-US" smtClean="0"/>
              <a:t>2024/10/5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pic>
        <p:nvPicPr>
          <p:cNvPr id="9" name="image1.png" descr="http://upload.wikimedia.org/wikipedia/en/a/a6/Fudan_University.png">
            <a:extLst>
              <a:ext uri="{FF2B5EF4-FFF2-40B4-BE49-F238E27FC236}">
                <a16:creationId xmlns:a16="http://schemas.microsoft.com/office/drawing/2014/main" id="{483F2725-9E64-02D8-7687-133824AFB14B}"/>
              </a:ext>
            </a:extLst>
          </p:cNvPr>
          <p:cNvPicPr>
            <a:picLocks/>
          </p:cNvPicPr>
          <p:nvPr userDrawn="1"/>
        </p:nvPicPr>
        <p:blipFill>
          <a:blip r:embed="rId14">
            <a:biLevel thresh="25000"/>
          </a:blip>
          <a:stretch>
            <a:fillRect/>
          </a:stretch>
        </p:blipFill>
        <p:spPr>
          <a:xfrm>
            <a:off x="11334632" y="6347826"/>
            <a:ext cx="450000" cy="45000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6075734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54" r:id="rId2"/>
    <p:sldLayoutId id="2147483655" r:id="rId3"/>
    <p:sldLayoutId id="2147483656" r:id="rId4"/>
    <p:sldLayoutId id="2147483657" r:id="rId5"/>
    <p:sldLayoutId id="2147483658" r:id="rId6"/>
    <p:sldLayoutId id="2147483659" r:id="rId7"/>
    <p:sldLayoutId id="2147483660" r:id="rId8"/>
    <p:sldLayoutId id="2147483661" r:id="rId9"/>
    <p:sldLayoutId id="2147483662" r:id="rId10"/>
    <p:sldLayoutId id="2147483663" r:id="rId11"/>
    <p:sldLayoutId id="2147483666" r:id="rId1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4.png"/><Relationship Id="rId4" Type="http://schemas.openxmlformats.org/officeDocument/2006/relationships/notesSlide" Target="../notesSlides/notesSlide1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hyperlink" Target="https://thispersondoesnotexist.com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sv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jpe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gif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16">
            <a:extLst>
              <a:ext uri="{FF2B5EF4-FFF2-40B4-BE49-F238E27FC236}">
                <a16:creationId xmlns:a16="http://schemas.microsoft.com/office/drawing/2014/main" id="{E20171FD-D763-8B7F-335D-9FEA4B4CA929}"/>
              </a:ext>
            </a:extLst>
          </p:cNvPr>
          <p:cNvSpPr/>
          <p:nvPr/>
        </p:nvSpPr>
        <p:spPr>
          <a:xfrm>
            <a:off x="3867305" y="2586924"/>
            <a:ext cx="8324695" cy="1851519"/>
          </a:xfrm>
          <a:prstGeom prst="rect">
            <a:avLst/>
          </a:prstGeom>
          <a:solidFill>
            <a:srgbClr val="000000">
              <a:alpha val="67587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/>
            <a:endParaRPr dirty="0">
              <a:highlight>
                <a:srgbClr val="808080"/>
              </a:highlight>
            </a:endParaRPr>
          </a:p>
        </p:txBody>
      </p:sp>
      <p:sp>
        <p:nvSpPr>
          <p:cNvPr id="3" name="Shape 117">
            <a:extLst>
              <a:ext uri="{FF2B5EF4-FFF2-40B4-BE49-F238E27FC236}">
                <a16:creationId xmlns:a16="http://schemas.microsoft.com/office/drawing/2014/main" id="{2FD473CD-4584-F499-3676-EF62D6DB2DB5}"/>
              </a:ext>
            </a:extLst>
          </p:cNvPr>
          <p:cNvSpPr txBox="1">
            <a:spLocks/>
          </p:cNvSpPr>
          <p:nvPr/>
        </p:nvSpPr>
        <p:spPr>
          <a:xfrm>
            <a:off x="4748100" y="2807119"/>
            <a:ext cx="6532476" cy="141112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630936">
              <a:lnSpc>
                <a:spcPct val="110000"/>
              </a:lnSpc>
              <a:defRPr sz="3312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lang="en-US" altLang="zh-CN" sz="3600" b="1" dirty="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Deepfakes</a:t>
            </a:r>
            <a:r>
              <a:rPr lang="zh-CN" altLang="en-US" sz="3600" b="1" dirty="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</a:t>
            </a:r>
            <a:r>
              <a:rPr lang="en-US" altLang="zh-CN" sz="3600" b="1" dirty="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and</a:t>
            </a:r>
            <a:r>
              <a:rPr lang="zh-CN" altLang="en-US" sz="3600" b="1" dirty="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</a:t>
            </a:r>
            <a:r>
              <a:rPr lang="en-US" altLang="zh-CN" sz="3600" b="1" dirty="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Detection</a:t>
            </a:r>
            <a:endParaRPr lang="ja-JP" altLang="en-US" sz="3600" b="1" dirty="0">
              <a:solidFill>
                <a:srgbClr val="FFFFF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5" name="Shape 115">
            <a:extLst>
              <a:ext uri="{FF2B5EF4-FFF2-40B4-BE49-F238E27FC236}">
                <a16:creationId xmlns:a16="http://schemas.microsoft.com/office/drawing/2014/main" id="{99D797B7-E694-F03D-5802-FB365A29099B}"/>
              </a:ext>
            </a:extLst>
          </p:cNvPr>
          <p:cNvSpPr/>
          <p:nvPr/>
        </p:nvSpPr>
        <p:spPr>
          <a:xfrm>
            <a:off x="3867304" y="4481264"/>
            <a:ext cx="8323089" cy="821917"/>
          </a:xfrm>
          <a:prstGeom prst="rect">
            <a:avLst/>
          </a:prstGeom>
          <a:solidFill>
            <a:srgbClr val="C00000">
              <a:alpha val="7952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2">
                    <a:satOff val="-18194"/>
                    <a:lumOff val="-11215"/>
                  </a:schemeClr>
                </a:solidFill>
              </a:defRPr>
            </a:pPr>
            <a:endParaRPr lang="en-HK" dirty="0"/>
          </a:p>
        </p:txBody>
      </p:sp>
      <p:sp>
        <p:nvSpPr>
          <p:cNvPr id="7" name="Shape 118">
            <a:extLst>
              <a:ext uri="{FF2B5EF4-FFF2-40B4-BE49-F238E27FC236}">
                <a16:creationId xmlns:a16="http://schemas.microsoft.com/office/drawing/2014/main" id="{5A27E54A-82AC-DE38-7C8D-8A0A95FE25C3}"/>
              </a:ext>
            </a:extLst>
          </p:cNvPr>
          <p:cNvSpPr txBox="1">
            <a:spLocks/>
          </p:cNvSpPr>
          <p:nvPr/>
        </p:nvSpPr>
        <p:spPr>
          <a:xfrm>
            <a:off x="4772562" y="4493419"/>
            <a:ext cx="6724038" cy="8097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 marL="0" marR="0" indent="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等线"/>
              </a:defRPr>
            </a:lvl1pPr>
            <a:lvl2pPr marL="0" marR="0" indent="45720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等线"/>
              </a:defRPr>
            </a:lvl2pPr>
            <a:lvl3pPr marL="0" marR="0" indent="91440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等线"/>
              </a:defRPr>
            </a:lvl3pPr>
            <a:lvl4pPr marL="0" marR="0" indent="137160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等线"/>
              </a:defRPr>
            </a:lvl4pPr>
            <a:lvl5pPr marL="0" marR="0" indent="182880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等线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等线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等线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等线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等线"/>
              </a:defRPr>
            </a:lvl9pPr>
          </a:lstStyle>
          <a:p>
            <a:pPr algn="l" defTabSz="621791">
              <a:lnSpc>
                <a:spcPct val="81000"/>
              </a:lnSpc>
              <a:spcBef>
                <a:spcPts val="600"/>
              </a:spcBef>
              <a:defRPr sz="1632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lang="zh-CN" altLang="en-US" sz="2000" b="1" dirty="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姜育刚，马兴军，吴祖煊</a:t>
            </a:r>
            <a:endParaRPr lang="ja-JP" altLang="en-US" sz="2000" b="1" dirty="0">
              <a:solidFill>
                <a:srgbClr val="FFFFF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pic>
        <p:nvPicPr>
          <p:cNvPr id="8" name="Picture 1">
            <a:extLst>
              <a:ext uri="{FF2B5EF4-FFF2-40B4-BE49-F238E27FC236}">
                <a16:creationId xmlns:a16="http://schemas.microsoft.com/office/drawing/2014/main" id="{D06A899C-70D3-E7AB-7DD3-C9751F5240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336" y="2586924"/>
            <a:ext cx="3703037" cy="1851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3930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AE63B8-D972-43E1-9105-A9DEFB4509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dirty="0"/>
              <a:t>General Tampering</a:t>
            </a:r>
            <a:endParaRPr lang="zh-CN" altLang="en-US" sz="32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F017C25-B3CD-47BC-8F9C-9DE1B70DB0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887" y="4293096"/>
            <a:ext cx="10944225" cy="1384995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altLang="zh-CN" sz="2400" dirty="0">
                <a:latin typeface="+mn-lt"/>
              </a:rPr>
              <a:t>Model different elements in the image: the shape of objects, the interaction between objects and their relative positions, …</a:t>
            </a:r>
            <a:endParaRPr lang="zh-CN" altLang="en-US" sz="2400" dirty="0">
              <a:latin typeface="+mn-lt"/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1DBBF538-169C-4104-BFD3-3B93F2B73978}"/>
              </a:ext>
            </a:extLst>
          </p:cNvPr>
          <p:cNvGrpSpPr/>
          <p:nvPr/>
        </p:nvGrpSpPr>
        <p:grpSpPr>
          <a:xfrm>
            <a:off x="746501" y="1755113"/>
            <a:ext cx="10821612" cy="1269141"/>
            <a:chOff x="838200" y="3226476"/>
            <a:chExt cx="10932442" cy="1269141"/>
          </a:xfrm>
        </p:grpSpPr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A79190CE-1679-4412-A5E3-12741A3B440C}"/>
                </a:ext>
              </a:extLst>
            </p:cNvPr>
            <p:cNvSpPr/>
            <p:nvPr/>
          </p:nvSpPr>
          <p:spPr>
            <a:xfrm>
              <a:off x="838200" y="3226476"/>
              <a:ext cx="1297360" cy="1269141"/>
            </a:xfrm>
            <a:prstGeom prst="ellipse">
              <a:avLst/>
            </a:prstGeom>
            <a:solidFill>
              <a:srgbClr val="D10000"/>
            </a:solidFill>
            <a:ln>
              <a:solidFill>
                <a:srgbClr val="D1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5400" b="1" dirty="0"/>
                <a:t>  </a:t>
              </a:r>
              <a:r>
                <a:rPr lang="zh-CN" altLang="en-US" sz="4800" b="1" dirty="0"/>
                <a:t>？</a:t>
              </a:r>
              <a:endParaRPr lang="zh-CN" altLang="en-US" sz="5400" b="1" dirty="0"/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28013029-AA8D-48CF-BE08-B750E9CDDC7A}"/>
                </a:ext>
              </a:extLst>
            </p:cNvPr>
            <p:cNvSpPr txBox="1"/>
            <p:nvPr/>
          </p:nvSpPr>
          <p:spPr>
            <a:xfrm>
              <a:off x="2639615" y="3383994"/>
              <a:ext cx="9131027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400" b="1" i="1" dirty="0">
                  <a:solidFill>
                    <a:srgbClr val="D10000"/>
                  </a:solidFill>
                  <a:ea typeface="微软雅黑" panose="020B0503020204020204" pitchFamily="34" charset="-122"/>
                </a:rPr>
                <a:t>Core Problem</a:t>
              </a:r>
              <a:r>
                <a:rPr lang="zh-CN" altLang="en-US" sz="2400" b="1" i="1" dirty="0">
                  <a:solidFill>
                    <a:srgbClr val="D10000"/>
                  </a:solidFill>
                  <a:ea typeface="微软雅黑" panose="020B0503020204020204" pitchFamily="34" charset="-122"/>
                </a:rPr>
                <a:t>：</a:t>
              </a:r>
              <a:r>
                <a:rPr lang="en-US" altLang="zh-CN" sz="2400" dirty="0">
                  <a:ea typeface="微软雅黑" panose="020B0503020204020204" pitchFamily="34" charset="-122"/>
                </a:rPr>
                <a:t>how to decouple different elements in an image? </a:t>
              </a:r>
            </a:p>
            <a:p>
              <a:r>
                <a:rPr lang="en-US" altLang="zh-CN" sz="2400" dirty="0">
                  <a:ea typeface="微软雅黑" panose="020B0503020204020204" pitchFamily="34" charset="-122"/>
                </a:rPr>
                <a:t>(Foreground &amp; Background, Texture &amp; Structure, …)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540779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86EA7E-40FB-4869-BD2A-48DA7984A5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33414"/>
            <a:ext cx="10874424" cy="572971"/>
          </a:xfrm>
        </p:spPr>
        <p:txBody>
          <a:bodyPr/>
          <a:lstStyle/>
          <a:p>
            <a:r>
              <a:rPr lang="en-US" altLang="zh-CN" sz="3200" dirty="0"/>
              <a:t>Foreground Tampering</a:t>
            </a:r>
            <a:endParaRPr lang="zh-CN" altLang="en-US" sz="32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30ABFC8-C93B-450A-999B-7901CB0C67B9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206" y="1738583"/>
            <a:ext cx="10441587" cy="4426721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DFCEAFED-E4A4-407D-87EC-5D0F2C43203A}"/>
              </a:ext>
            </a:extLst>
          </p:cNvPr>
          <p:cNvSpPr txBox="1"/>
          <p:nvPr/>
        </p:nvSpPr>
        <p:spPr>
          <a:xfrm>
            <a:off x="623888" y="1200626"/>
            <a:ext cx="92170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sz="2400" dirty="0">
                <a:ea typeface="Microsoft YaHei" panose="020B0503020204020204" pitchFamily="34" charset="-122"/>
              </a:rPr>
              <a:t>C</a:t>
            </a:r>
            <a:r>
              <a:rPr lang="en-US" altLang="zh-CN" sz="2400" dirty="0"/>
              <a:t>onstruct object-level semantic segmentation maps</a:t>
            </a:r>
            <a:endParaRPr lang="zh-CN" altLang="en-US" sz="240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16B92E9-D9FA-9945-6A3C-DF044AF4CD3F}"/>
              </a:ext>
            </a:extLst>
          </p:cNvPr>
          <p:cNvSpPr txBox="1"/>
          <p:nvPr/>
        </p:nvSpPr>
        <p:spPr>
          <a:xfrm>
            <a:off x="335360" y="6309320"/>
            <a:ext cx="94548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kern="100" dirty="0"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Hong, S</a:t>
            </a:r>
            <a:r>
              <a:rPr lang="zh-CN" altLang="en-US" sz="1400" kern="100" dirty="0"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1400" kern="100" dirty="0"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et</a:t>
            </a:r>
            <a:r>
              <a:rPr lang="zh-CN" altLang="en-US" sz="1400" kern="100" dirty="0"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1400" kern="100" dirty="0"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al.</a:t>
            </a:r>
            <a:r>
              <a:rPr lang="zh-CN" altLang="en-US" sz="1400" kern="100" dirty="0"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1400" kern="100" dirty="0"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Learning hierarchical semantic image manipulation through structured</a:t>
            </a:r>
            <a:r>
              <a:rPr lang="zh-CN" altLang="en-US" sz="1400" kern="100" dirty="0"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1400" kern="100" dirty="0"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representations. </a:t>
            </a:r>
            <a:r>
              <a:rPr lang="en-US" altLang="zh-CN" sz="1400" i="1" kern="100" dirty="0" err="1"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NeurIPS</a:t>
            </a:r>
            <a:r>
              <a:rPr lang="en-US" altLang="zh-CN" sz="1400" kern="100" dirty="0"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,</a:t>
            </a:r>
            <a:r>
              <a:rPr lang="zh-CN" altLang="en-US" sz="1400" kern="100" dirty="0"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1400" i="1" kern="100" dirty="0"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2018</a:t>
            </a:r>
            <a:r>
              <a:rPr lang="en-US" altLang="zh-CN" sz="1400" kern="100" dirty="0"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.</a:t>
            </a:r>
            <a:endParaRPr lang="zh-CN" altLang="zh-CN" sz="1400" kern="100" dirty="0">
              <a:effectLst/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24504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58DA6F-BC65-4768-AE70-72D25331BB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dirty="0"/>
              <a:t>Background Tampering</a:t>
            </a:r>
            <a:endParaRPr lang="zh-CN" altLang="en-US" sz="3200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B56C63C-074E-4F43-825C-817B80E9E3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115" y="1844824"/>
            <a:ext cx="10790095" cy="4099906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AA2C98B7-5D7E-431B-A566-3074298E7684}"/>
              </a:ext>
            </a:extLst>
          </p:cNvPr>
          <p:cNvSpPr txBox="1"/>
          <p:nvPr/>
        </p:nvSpPr>
        <p:spPr>
          <a:xfrm>
            <a:off x="335361" y="6361583"/>
            <a:ext cx="107900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Zou, Z</a:t>
            </a:r>
            <a:r>
              <a:rPr lang="zh-CN" altLang="en-US" sz="1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et</a:t>
            </a:r>
            <a:r>
              <a:rPr lang="zh-CN" altLang="en-US" sz="1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al. Castle in the sky: dynamic sky replacement and harmonization in videos. </a:t>
            </a:r>
            <a:r>
              <a:rPr lang="en-US" altLang="zh-CN" sz="1400" b="0" i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IEEE Transactions on Image Processing</a:t>
            </a:r>
            <a:r>
              <a:rPr lang="en-US" altLang="zh-CN" sz="1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zh-CN" altLang="en-US" sz="1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2022.</a:t>
            </a:r>
            <a:endParaRPr lang="zh-CN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9A6623C2-29B0-44EC-BC31-EFC46B3D6F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887" y="1196975"/>
            <a:ext cx="10944225" cy="64784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CN" sz="2400" b="0" i="0" dirty="0">
                <a:effectLst/>
                <a:latin typeface="+mn-lt"/>
              </a:rPr>
              <a:t>the background can be viewed as a larger object</a:t>
            </a:r>
            <a:endParaRPr lang="zh-CN" altLang="en-US" sz="2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250427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9BD6A9-C776-4428-9E4E-DD91B188B2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5" y="133414"/>
            <a:ext cx="11088737" cy="572971"/>
          </a:xfrm>
        </p:spPr>
        <p:txBody>
          <a:bodyPr/>
          <a:lstStyle/>
          <a:p>
            <a:r>
              <a:rPr lang="en-US" altLang="zh-CN" sz="3200" dirty="0"/>
              <a:t>Text-guided Tampering | CLIP</a:t>
            </a:r>
            <a:endParaRPr lang="zh-CN" altLang="en-US" sz="3200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07A28764-0C08-44DA-A8BB-9DA9F76DDC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144" y="1517983"/>
            <a:ext cx="10959711" cy="4032001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D28A219A-3C52-4991-8B6F-AC48CC7D22A6}"/>
              </a:ext>
            </a:extLst>
          </p:cNvPr>
          <p:cNvSpPr txBox="1"/>
          <p:nvPr/>
        </p:nvSpPr>
        <p:spPr>
          <a:xfrm>
            <a:off x="439738" y="6361583"/>
            <a:ext cx="109855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Radford, A.</a:t>
            </a:r>
            <a:r>
              <a:rPr lang="zh-CN" altLang="en-US" sz="1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et</a:t>
            </a:r>
            <a:r>
              <a:rPr lang="zh-CN" altLang="en-US" sz="1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al. Learning transferable visual models from natural language supervision. </a:t>
            </a:r>
            <a:r>
              <a:rPr lang="en-US" altLang="zh-CN" sz="1400" b="0" i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ICML,</a:t>
            </a:r>
            <a:r>
              <a:rPr lang="zh-CN" altLang="en-US" sz="1400" b="0" i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b="0" i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2021.</a:t>
            </a:r>
            <a:endParaRPr lang="zh-CN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97518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5909E93-5760-4B3F-9EB2-026E1445A2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33414"/>
            <a:ext cx="11088737" cy="572971"/>
          </a:xfrm>
        </p:spPr>
        <p:txBody>
          <a:bodyPr/>
          <a:lstStyle/>
          <a:p>
            <a:r>
              <a:rPr lang="en-US" altLang="zh-CN" sz="3200" dirty="0"/>
              <a:t>Text-guided Tampering | CLIP + </a:t>
            </a:r>
            <a:r>
              <a:rPr lang="en-US" altLang="zh-CN" sz="3200" dirty="0" err="1"/>
              <a:t>StyleGAN</a:t>
            </a:r>
            <a:endParaRPr lang="zh-CN" altLang="en-US" sz="32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19168D5-65BF-4934-A191-5BE7AC7AF918}"/>
              </a:ext>
            </a:extLst>
          </p:cNvPr>
          <p:cNvSpPr txBox="1"/>
          <p:nvPr/>
        </p:nvSpPr>
        <p:spPr>
          <a:xfrm>
            <a:off x="439738" y="6309087"/>
            <a:ext cx="111288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Patashnik</a:t>
            </a:r>
            <a:r>
              <a:rPr lang="en-US" altLang="zh-CN" sz="1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O.</a:t>
            </a:r>
            <a:r>
              <a:rPr lang="zh-CN" altLang="en-US" sz="1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et</a:t>
            </a:r>
            <a:r>
              <a:rPr lang="zh-CN" altLang="en-US" sz="1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al. </a:t>
            </a:r>
            <a:r>
              <a:rPr lang="en-US" altLang="zh-CN" sz="14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Styleclip</a:t>
            </a:r>
            <a:r>
              <a:rPr lang="en-US" altLang="zh-CN" sz="1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text-driven manipulation of </a:t>
            </a:r>
            <a:r>
              <a:rPr lang="en-US" altLang="zh-CN" sz="14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stylegan</a:t>
            </a:r>
            <a:r>
              <a:rPr lang="en-US" altLang="zh-CN" sz="1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imagery. </a:t>
            </a:r>
            <a:r>
              <a:rPr lang="en-US" altLang="zh-CN" sz="1400" b="0" i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ICCV,</a:t>
            </a:r>
            <a:r>
              <a:rPr lang="zh-CN" altLang="en-US" sz="1400" b="0" i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b="0" i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2021</a:t>
            </a:r>
            <a:r>
              <a:rPr lang="en-US" altLang="zh-CN" sz="1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zh-CN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C40FFD7-5BE3-47F1-9F91-4A55B42D0A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035" y="1593243"/>
            <a:ext cx="10926573" cy="3960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0401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686CD88-FF76-4927-8DA3-83690FFF5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dirty="0"/>
              <a:t>Text-guided Tampering | </a:t>
            </a:r>
            <a:r>
              <a:rPr lang="en-US" altLang="zh-CN" sz="3200" dirty="0" err="1"/>
              <a:t>StyleGAN</a:t>
            </a:r>
            <a:endParaRPr lang="zh-CN" altLang="en-US" sz="3200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09B42930-8F88-4A4E-B630-65950DDCB7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81604" y="2046696"/>
            <a:ext cx="11139867" cy="2999557"/>
          </a:xfr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BB08CC87-94A3-1D18-574E-E3113BA25CB6}"/>
              </a:ext>
            </a:extLst>
          </p:cNvPr>
          <p:cNvSpPr txBox="1"/>
          <p:nvPr/>
        </p:nvSpPr>
        <p:spPr>
          <a:xfrm>
            <a:off x="2495600" y="4675091"/>
            <a:ext cx="1285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Latent</a:t>
            </a:r>
            <a:r>
              <a:rPr kumimoji="1" lang="zh-CN" altLang="en-US" dirty="0"/>
              <a:t> </a:t>
            </a:r>
            <a:r>
              <a:rPr kumimoji="1" lang="en-US" altLang="zh-CN" dirty="0"/>
              <a:t>code</a:t>
            </a:r>
            <a:endParaRPr kumimoji="1"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D5B75E9-F313-CECA-2040-6154220A0EFF}"/>
              </a:ext>
            </a:extLst>
          </p:cNvPr>
          <p:cNvSpPr txBox="1"/>
          <p:nvPr/>
        </p:nvSpPr>
        <p:spPr>
          <a:xfrm>
            <a:off x="4018049" y="4675091"/>
            <a:ext cx="1858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Mapping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function</a:t>
            </a:r>
            <a:endParaRPr kumimoji="1"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BD5D5EF-2DA3-714F-5A3D-251F0CB97A14}"/>
              </a:ext>
            </a:extLst>
          </p:cNvPr>
          <p:cNvSpPr txBox="1"/>
          <p:nvPr/>
        </p:nvSpPr>
        <p:spPr>
          <a:xfrm>
            <a:off x="5663952" y="2564904"/>
            <a:ext cx="14787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Residual</a:t>
            </a:r>
            <a:r>
              <a:rPr kumimoji="1" lang="zh-CN" altLang="en-US" dirty="0"/>
              <a:t> </a:t>
            </a:r>
            <a:r>
              <a:rPr kumimoji="1" lang="en-US" altLang="zh-CN" dirty="0"/>
              <a:t>code</a:t>
            </a:r>
            <a:endParaRPr kumimoji="1"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B5F5410-A3F6-00E5-20EF-1FF6C6D6AE81}"/>
              </a:ext>
            </a:extLst>
          </p:cNvPr>
          <p:cNvSpPr txBox="1"/>
          <p:nvPr/>
        </p:nvSpPr>
        <p:spPr>
          <a:xfrm rot="18941701">
            <a:off x="7103137" y="2250069"/>
            <a:ext cx="1252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target</a:t>
            </a:r>
            <a:r>
              <a:rPr kumimoji="1" lang="zh-CN" altLang="en-US" dirty="0"/>
              <a:t> </a:t>
            </a:r>
            <a:r>
              <a:rPr kumimoji="1" lang="en-US" altLang="zh-CN" dirty="0"/>
              <a:t>code</a:t>
            </a:r>
            <a:endParaRPr kumimoji="1"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7E7902C-5459-AA89-288A-D14B05766541}"/>
              </a:ext>
            </a:extLst>
          </p:cNvPr>
          <p:cNvSpPr txBox="1"/>
          <p:nvPr/>
        </p:nvSpPr>
        <p:spPr>
          <a:xfrm>
            <a:off x="439738" y="6309087"/>
            <a:ext cx="111288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Patashnik</a:t>
            </a:r>
            <a:r>
              <a:rPr lang="en-US" altLang="zh-CN" sz="1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O.</a:t>
            </a:r>
            <a:r>
              <a:rPr lang="zh-CN" altLang="en-US" sz="1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et</a:t>
            </a:r>
            <a:r>
              <a:rPr lang="zh-CN" altLang="en-US" sz="1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al. </a:t>
            </a:r>
            <a:r>
              <a:rPr lang="en-US" altLang="zh-CN" sz="14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Styleclip</a:t>
            </a:r>
            <a:r>
              <a:rPr lang="en-US" altLang="zh-CN" sz="1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text-driven manipulation of </a:t>
            </a:r>
            <a:r>
              <a:rPr lang="en-US" altLang="zh-CN" sz="14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stylegan</a:t>
            </a:r>
            <a:r>
              <a:rPr lang="en-US" altLang="zh-CN" sz="1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imagery. </a:t>
            </a:r>
            <a:r>
              <a:rPr lang="en-US" altLang="zh-CN" sz="1400" b="0" i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ICCV,</a:t>
            </a:r>
            <a:r>
              <a:rPr lang="zh-CN" altLang="en-US" sz="1400" b="0" i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b="0" i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2021</a:t>
            </a:r>
            <a:r>
              <a:rPr lang="en-US" altLang="zh-CN" sz="1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zh-CN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99979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9BD6A9-C776-4428-9E4E-DD91B188B2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33414"/>
            <a:ext cx="11203334" cy="572971"/>
          </a:xfrm>
        </p:spPr>
        <p:txBody>
          <a:bodyPr/>
          <a:lstStyle/>
          <a:p>
            <a:r>
              <a:rPr lang="en-US" altLang="zh-CN" sz="3200" dirty="0"/>
              <a:t>Text-guided Tampering | Diffusion</a:t>
            </a:r>
            <a:endParaRPr lang="zh-CN" altLang="en-US" sz="3200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28A219A-3C52-4991-8B6F-AC48CC7D22A6}"/>
              </a:ext>
            </a:extLst>
          </p:cNvPr>
          <p:cNvSpPr txBox="1"/>
          <p:nvPr/>
        </p:nvSpPr>
        <p:spPr>
          <a:xfrm>
            <a:off x="335360" y="6334779"/>
            <a:ext cx="64501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Ho, J.</a:t>
            </a:r>
            <a:r>
              <a:rPr lang="zh-CN" altLang="en-US" sz="1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et</a:t>
            </a:r>
            <a:r>
              <a:rPr lang="zh-CN" altLang="en-US" sz="1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al. Denoising diffusion probabilistic models. </a:t>
            </a:r>
            <a:r>
              <a:rPr lang="en-US" altLang="zh-CN" sz="14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NeurIPS</a:t>
            </a:r>
            <a:r>
              <a:rPr lang="en-US" altLang="zh-CN" sz="1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zh-CN" altLang="en-US" sz="1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2020.</a:t>
            </a:r>
            <a:endParaRPr lang="zh-CN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CC4DC499-654A-4104-8FCC-005E82585C49}"/>
              </a:ext>
            </a:extLst>
          </p:cNvPr>
          <p:cNvGrpSpPr/>
          <p:nvPr/>
        </p:nvGrpSpPr>
        <p:grpSpPr>
          <a:xfrm>
            <a:off x="2228850" y="1319782"/>
            <a:ext cx="7734300" cy="1833739"/>
            <a:chOff x="2228850" y="1052736"/>
            <a:chExt cx="7734300" cy="1833739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FD342D16-AB66-4500-A88D-F6B973F6F35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28850" y="1052736"/>
              <a:ext cx="7734300" cy="1333500"/>
            </a:xfrm>
            <a:prstGeom prst="rect">
              <a:avLst/>
            </a:prstGeom>
          </p:spPr>
        </p:pic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FA1EEF55-6360-42A4-AFD4-9AE41630FBA7}"/>
                </a:ext>
              </a:extLst>
            </p:cNvPr>
            <p:cNvSpPr txBox="1"/>
            <p:nvPr/>
          </p:nvSpPr>
          <p:spPr>
            <a:xfrm>
              <a:off x="3744351" y="2547921"/>
              <a:ext cx="4703298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600" dirty="0">
                  <a:ea typeface="微软雅黑" panose="020B0503020204020204" pitchFamily="34" charset="-122"/>
                </a:rPr>
                <a:t>The directed graphical model of DDPM</a:t>
              </a:r>
              <a:endParaRPr lang="zh-CN" altLang="en-US" sz="1600" dirty="0">
                <a:ea typeface="微软雅黑" panose="020B0503020204020204" pitchFamily="34" charset="-122"/>
              </a:endParaRPr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0FA0E405-EA58-44AF-81CC-DC93B795B510}"/>
              </a:ext>
            </a:extLst>
          </p:cNvPr>
          <p:cNvGrpSpPr/>
          <p:nvPr/>
        </p:nvGrpSpPr>
        <p:grpSpPr>
          <a:xfrm>
            <a:off x="801298" y="3900933"/>
            <a:ext cx="10589404" cy="1736882"/>
            <a:chOff x="801298" y="3220668"/>
            <a:chExt cx="10589404" cy="1736882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D024E092-C081-40E0-8E32-A650E5EE9C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401" r="2172" b="29771"/>
            <a:stretch/>
          </p:blipFill>
          <p:spPr>
            <a:xfrm>
              <a:off x="801298" y="3220668"/>
              <a:ext cx="10589404" cy="1440159"/>
            </a:xfrm>
            <a:prstGeom prst="rect">
              <a:avLst/>
            </a:prstGeom>
          </p:spPr>
        </p:pic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FA5741DE-788C-49B9-9A12-07B418E7B4AD}"/>
                </a:ext>
              </a:extLst>
            </p:cNvPr>
            <p:cNvSpPr txBox="1"/>
            <p:nvPr/>
          </p:nvSpPr>
          <p:spPr>
            <a:xfrm>
              <a:off x="1207559" y="4618996"/>
              <a:ext cx="9449857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600" dirty="0">
                  <a:ea typeface="微软雅黑" panose="020B0503020204020204" pitchFamily="34" charset="-122"/>
                </a:rPr>
                <a:t>Graphical models for diffusion (left) and non-Markovian (right) inference models</a:t>
              </a:r>
              <a:endParaRPr lang="zh-CN" altLang="en-US" sz="1600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14" name="文本框 13">
            <a:extLst>
              <a:ext uri="{FF2B5EF4-FFF2-40B4-BE49-F238E27FC236}">
                <a16:creationId xmlns:a16="http://schemas.microsoft.com/office/drawing/2014/main" id="{41B8BC58-05AF-4929-9016-1F21A16E215D}"/>
              </a:ext>
            </a:extLst>
          </p:cNvPr>
          <p:cNvSpPr txBox="1"/>
          <p:nvPr/>
        </p:nvSpPr>
        <p:spPr>
          <a:xfrm>
            <a:off x="6611590" y="6334779"/>
            <a:ext cx="50711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Song, J.</a:t>
            </a:r>
            <a:r>
              <a:rPr lang="zh-CN" altLang="en-US" sz="1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et</a:t>
            </a:r>
            <a:r>
              <a:rPr lang="zh-CN" altLang="en-US" sz="1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al. Denoising diffusion implicit models. ICLR,</a:t>
            </a:r>
            <a:r>
              <a:rPr lang="zh-CN" altLang="en-US" sz="1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2022.</a:t>
            </a:r>
            <a:endParaRPr lang="zh-CN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50287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9BD6A9-C776-4428-9E4E-DD91B188B2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33414"/>
            <a:ext cx="11203334" cy="572971"/>
          </a:xfrm>
        </p:spPr>
        <p:txBody>
          <a:bodyPr/>
          <a:lstStyle/>
          <a:p>
            <a:r>
              <a:rPr lang="en-US" altLang="zh-CN" sz="3200" dirty="0"/>
              <a:t>Text-guided Tampering | CLIP + Diffusion</a:t>
            </a:r>
            <a:endParaRPr lang="zh-CN" altLang="en-US" sz="3200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28A219A-3C52-4991-8B6F-AC48CC7D22A6}"/>
              </a:ext>
            </a:extLst>
          </p:cNvPr>
          <p:cNvSpPr txBox="1"/>
          <p:nvPr/>
        </p:nvSpPr>
        <p:spPr>
          <a:xfrm>
            <a:off x="479376" y="6334780"/>
            <a:ext cx="1015263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Rombach</a:t>
            </a:r>
            <a:r>
              <a:rPr lang="en-US" altLang="zh-CN" sz="1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R. et al. High-resolution image synthesis with latent diffusion models,</a:t>
            </a:r>
            <a:r>
              <a:rPr lang="zh-CN" altLang="en-US" sz="1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CVPR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en-US" altLang="zh-CN" sz="1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2022.</a:t>
            </a:r>
            <a:endParaRPr lang="zh-CN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0CFF430-20B9-4027-9E50-5D286F4B93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1494" y="1700808"/>
            <a:ext cx="9109012" cy="4454342"/>
          </a:xfrm>
          <a:prstGeom prst="rect">
            <a:avLst/>
          </a:prstGeom>
        </p:spPr>
      </p:pic>
      <p:sp>
        <p:nvSpPr>
          <p:cNvPr id="15" name="内容占位符 2">
            <a:extLst>
              <a:ext uri="{FF2B5EF4-FFF2-40B4-BE49-F238E27FC236}">
                <a16:creationId xmlns:a16="http://schemas.microsoft.com/office/drawing/2014/main" id="{26D34D83-7124-472F-9501-0EDCA2E532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887" y="1196975"/>
            <a:ext cx="10944225" cy="64784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CN" sz="2400" b="0" i="0" dirty="0">
                <a:effectLst/>
                <a:latin typeface="+mn-lt"/>
              </a:rPr>
              <a:t>Stable Diffusion</a:t>
            </a:r>
            <a:endParaRPr lang="zh-CN" altLang="en-US" sz="2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607844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DD83F6-C000-469B-BD76-A2E1A1A67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dirty="0"/>
              <a:t>This Week</a:t>
            </a:r>
            <a:endParaRPr lang="zh-CN" altLang="en-US" sz="32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211CE6D-5DBD-4D56-950D-10CCE2C77B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2400" dirty="0"/>
              <a:t> General Tampering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2400" dirty="0"/>
              <a:t> </a:t>
            </a:r>
            <a:r>
              <a:rPr lang="en-US" altLang="zh-CN" sz="2400" b="1" dirty="0"/>
              <a:t>Deepfake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2400" dirty="0"/>
              <a:t> Deepfake Videos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2400" dirty="0"/>
              <a:t> Detection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8623018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68AB87-BC89-4CA4-B5FE-FE7571FC6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dirty="0"/>
              <a:t>Deepfake</a:t>
            </a:r>
            <a:endParaRPr lang="zh-CN" altLang="en-US" sz="32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CB21A6B-D3FA-485E-86F5-63067BD67E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399570"/>
            <a:ext cx="10515600" cy="1671323"/>
          </a:xfrm>
        </p:spPr>
        <p:txBody>
          <a:bodyPr/>
          <a:lstStyle/>
          <a:p>
            <a:r>
              <a:rPr lang="en-US" altLang="zh-CN" sz="2400" b="1" i="1" dirty="0">
                <a:latin typeface="+mn-lt"/>
                <a:ea typeface="微软雅黑" panose="020B0503020204020204" pitchFamily="34" charset="-122"/>
                <a:cs typeface="MV Boli" panose="02000500030200090000" pitchFamily="2" charset="0"/>
              </a:rPr>
              <a:t>Definition:</a:t>
            </a:r>
            <a:r>
              <a:rPr lang="zh-CN" altLang="en-US" sz="2400" i="1" dirty="0">
                <a:latin typeface="+mn-lt"/>
                <a:ea typeface="微软雅黑" panose="020B0503020204020204" pitchFamily="34" charset="-122"/>
                <a:cs typeface="MV Boli" panose="02000500030200090000" pitchFamily="2" charset="0"/>
              </a:rPr>
              <a:t>  </a:t>
            </a:r>
            <a:r>
              <a:rPr lang="en-US" altLang="zh-CN" sz="2400" dirty="0">
                <a:latin typeface="+mn-lt"/>
                <a:ea typeface="微软雅黑" panose="020B0503020204020204" pitchFamily="34" charset="-122"/>
                <a:cs typeface="MV Boli" panose="02000500030200090000" pitchFamily="2" charset="0"/>
              </a:rPr>
              <a:t>believable media generated by a deep neural network</a:t>
            </a:r>
          </a:p>
          <a:p>
            <a:r>
              <a:rPr lang="en-US" altLang="zh-CN" sz="2400" b="1" i="1" dirty="0">
                <a:latin typeface="+mn-lt"/>
                <a:ea typeface="微软雅黑" panose="020B0503020204020204" pitchFamily="34" charset="-122"/>
                <a:cs typeface="MV Boli" panose="02000500030200090000" pitchFamily="2" charset="0"/>
              </a:rPr>
              <a:t>Form:</a:t>
            </a:r>
            <a:r>
              <a:rPr lang="en-US" altLang="zh-CN" sz="2400" i="1" dirty="0">
                <a:latin typeface="+mn-lt"/>
                <a:ea typeface="微软雅黑" panose="020B0503020204020204" pitchFamily="34" charset="-122"/>
                <a:cs typeface="MV Boli" panose="02000500030200090000" pitchFamily="2" charset="0"/>
              </a:rPr>
              <a:t> </a:t>
            </a:r>
            <a:r>
              <a:rPr lang="en-US" altLang="zh-CN" sz="2400" i="1" dirty="0">
                <a:solidFill>
                  <a:srgbClr val="D10000"/>
                </a:solidFill>
                <a:latin typeface="+mn-lt"/>
                <a:ea typeface="微软雅黑" panose="020B0503020204020204" pitchFamily="34" charset="-122"/>
                <a:cs typeface="MV Boli" panose="02000500030200090000" pitchFamily="2" charset="0"/>
              </a:rPr>
              <a:t>generation</a:t>
            </a:r>
            <a:r>
              <a:rPr lang="en-US" altLang="zh-CN" sz="2400" dirty="0">
                <a:latin typeface="+mn-lt"/>
                <a:ea typeface="微软雅黑" panose="020B0503020204020204" pitchFamily="34" charset="-122"/>
                <a:cs typeface="MV Boli" panose="02000500030200090000" pitchFamily="2" charset="0"/>
              </a:rPr>
              <a:t> &amp; </a:t>
            </a:r>
            <a:r>
              <a:rPr lang="en-US" altLang="zh-CN" sz="2400" i="1" dirty="0">
                <a:solidFill>
                  <a:srgbClr val="D10000"/>
                </a:solidFill>
                <a:latin typeface="+mn-lt"/>
                <a:ea typeface="微软雅黑" panose="020B0503020204020204" pitchFamily="34" charset="-122"/>
                <a:cs typeface="MV Boli" panose="02000500030200090000" pitchFamily="2" charset="0"/>
              </a:rPr>
              <a:t>manipulation</a:t>
            </a:r>
            <a:r>
              <a:rPr lang="en-US" altLang="zh-CN" sz="2400" dirty="0">
                <a:latin typeface="+mn-lt"/>
                <a:ea typeface="微软雅黑" panose="020B0503020204020204" pitchFamily="34" charset="-122"/>
                <a:cs typeface="MV Boli" panose="02000500030200090000" pitchFamily="2" charset="0"/>
              </a:rPr>
              <a:t> of human imagery</a:t>
            </a:r>
            <a:endParaRPr lang="zh-CN" altLang="en-US" sz="2400" dirty="0">
              <a:latin typeface="+mn-lt"/>
              <a:ea typeface="微软雅黑" panose="020B0503020204020204" pitchFamily="34" charset="-122"/>
              <a:cs typeface="MV Boli" panose="02000500030200090000" pitchFamily="2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24D3EBA-A48E-459E-B5A8-F9DB635002A6}"/>
              </a:ext>
            </a:extLst>
          </p:cNvPr>
          <p:cNvSpPr txBox="1"/>
          <p:nvPr/>
        </p:nvSpPr>
        <p:spPr>
          <a:xfrm>
            <a:off x="2795049" y="1772816"/>
            <a:ext cx="631297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altLang="zh-CN" sz="4400" dirty="0">
                <a:latin typeface="MV Boli" panose="02000500030200090000" pitchFamily="2" charset="0"/>
                <a:ea typeface="华文彩云" panose="02010800040101010101" pitchFamily="2" charset="-122"/>
                <a:cs typeface="MV Boli" panose="02000500030200090000" pitchFamily="2" charset="0"/>
              </a:rPr>
              <a:t>Deep learning + fake</a:t>
            </a:r>
            <a:endParaRPr lang="zh-CN" altLang="en-US" sz="4400" dirty="0">
              <a:latin typeface="MV Boli" panose="02000500030200090000" pitchFamily="2" charset="0"/>
              <a:ea typeface="华文彩云" panose="02010800040101010101" pitchFamily="2" charset="-122"/>
              <a:cs typeface="MV Boli" panose="0200050003020009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87363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7FE4A4B-6A53-4612-A101-762BD95DF1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sz="3200" dirty="0"/>
              <a:t>Recap: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week 9</a:t>
            </a:r>
            <a:endParaRPr lang="zh-CN" altLang="en-US" sz="32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CE00C64-6B39-4665-A293-30AC55D549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2400" dirty="0"/>
              <a:t>   Membership Inference Attack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2400" dirty="0"/>
              <a:t>   Differential Privacy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9496783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217B76C-A9C1-4E7C-8819-7E51985F2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33414"/>
            <a:ext cx="10657184" cy="572971"/>
          </a:xfrm>
        </p:spPr>
        <p:txBody>
          <a:bodyPr/>
          <a:lstStyle/>
          <a:p>
            <a:r>
              <a:rPr lang="en-US" altLang="zh-CN" sz="3200" dirty="0"/>
              <a:t>GANs (Generative Adversarial Networks)</a:t>
            </a:r>
            <a:endParaRPr lang="zh-CN" altLang="en-US" sz="3200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FA3F319-46E2-4354-ADE8-7964B3BE83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7658" y="2420888"/>
            <a:ext cx="6156684" cy="2833853"/>
          </a:xfrm>
          <a:prstGeom prst="rect">
            <a:avLst/>
          </a:prstGeom>
        </p:spPr>
      </p:pic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C6DA101-AB96-48A0-9EE1-71D7C54C90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6191" y="1196975"/>
            <a:ext cx="10941922" cy="4176241"/>
          </a:xfrm>
        </p:spPr>
        <p:txBody>
          <a:bodyPr>
            <a:normAutofit/>
          </a:bodyPr>
          <a:lstStyle/>
          <a:p>
            <a:r>
              <a:rPr lang="en-US" altLang="zh-CN" sz="2400" dirty="0">
                <a:latin typeface="+mn-lt"/>
                <a:ea typeface="微软雅黑" panose="020B0503020204020204" pitchFamily="34" charset="-122"/>
                <a:cs typeface="MV Boli" panose="02000500030200090000" pitchFamily="2" charset="0"/>
              </a:rPr>
              <a:t>Derives from the “zero-sum game” in game theory. </a:t>
            </a:r>
          </a:p>
          <a:p>
            <a:r>
              <a:rPr lang="en-US" altLang="zh-CN" sz="2400" dirty="0">
                <a:latin typeface="+mn-lt"/>
                <a:ea typeface="微软雅黑" panose="020B0503020204020204" pitchFamily="34" charset="-122"/>
                <a:cs typeface="MV Boli" panose="02000500030200090000" pitchFamily="2" charset="0"/>
              </a:rPr>
              <a:t>Learn the distribution of data through a Generator and a Discriminator</a:t>
            </a:r>
            <a:endParaRPr lang="zh-CN" altLang="en-US" sz="2400" dirty="0">
              <a:latin typeface="+mn-lt"/>
              <a:ea typeface="微软雅黑" panose="020B0503020204020204" pitchFamily="34" charset="-122"/>
              <a:cs typeface="MV Boli" panose="02000500030200090000" pitchFamily="2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2BFC435-0EC0-4474-AD5E-A22609CA6F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680" y="5661025"/>
            <a:ext cx="8808640" cy="634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7097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88A6E03-3A33-4B99-8626-EC17DE82A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dirty="0"/>
              <a:t>Face Forgery</a:t>
            </a:r>
            <a:endParaRPr lang="zh-CN" altLang="en-US" sz="3200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CF52F43E-A014-4D8D-8425-F4280E2817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507"/>
          <a:stretch/>
        </p:blipFill>
        <p:spPr>
          <a:xfrm>
            <a:off x="1423521" y="1355114"/>
            <a:ext cx="1478307" cy="1842620"/>
          </a:xfrm>
        </p:spPr>
      </p:pic>
      <p:sp>
        <p:nvSpPr>
          <p:cNvPr id="10" name="箭头: 下 9">
            <a:extLst>
              <a:ext uri="{FF2B5EF4-FFF2-40B4-BE49-F238E27FC236}">
                <a16:creationId xmlns:a16="http://schemas.microsoft.com/office/drawing/2014/main" id="{2AC88607-EA03-409E-BE11-EA2A9DBA8B14}"/>
              </a:ext>
            </a:extLst>
          </p:cNvPr>
          <p:cNvSpPr/>
          <p:nvPr/>
        </p:nvSpPr>
        <p:spPr>
          <a:xfrm>
            <a:off x="2679504" y="3345571"/>
            <a:ext cx="726230" cy="676544"/>
          </a:xfrm>
          <a:prstGeom prst="downArrow">
            <a:avLst/>
          </a:prstGeom>
          <a:solidFill>
            <a:srgbClr val="D10000"/>
          </a:solidFill>
          <a:ln>
            <a:solidFill>
              <a:srgbClr val="D1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0ED2DA1E-26D0-4BAE-8DAB-9D729793D70B}"/>
              </a:ext>
            </a:extLst>
          </p:cNvPr>
          <p:cNvGrpSpPr/>
          <p:nvPr/>
        </p:nvGrpSpPr>
        <p:grpSpPr>
          <a:xfrm>
            <a:off x="1290346" y="4313053"/>
            <a:ext cx="3582126" cy="1966535"/>
            <a:chOff x="929699" y="4149080"/>
            <a:chExt cx="2880320" cy="1581254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BA4D5431-DD7D-4897-BCCD-95C1453452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788" b="32157"/>
            <a:stretch/>
          </p:blipFill>
          <p:spPr>
            <a:xfrm>
              <a:off x="1775520" y="4149080"/>
              <a:ext cx="1188679" cy="1367704"/>
            </a:xfrm>
            <a:prstGeom prst="rect">
              <a:avLst/>
            </a:prstGeom>
          </p:spPr>
        </p:pic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DA793215-58DD-437E-B721-50B4E1454B1F}"/>
                </a:ext>
              </a:extLst>
            </p:cNvPr>
            <p:cNvSpPr txBox="1"/>
            <p:nvPr/>
          </p:nvSpPr>
          <p:spPr>
            <a:xfrm>
              <a:off x="929699" y="5458109"/>
              <a:ext cx="2880320" cy="2722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Alice’s body with Bob’s face</a:t>
              </a:r>
              <a:endPara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2" name="文本框 11">
            <a:extLst>
              <a:ext uri="{FF2B5EF4-FFF2-40B4-BE49-F238E27FC236}">
                <a16:creationId xmlns:a16="http://schemas.microsoft.com/office/drawing/2014/main" id="{95A9A5D4-4BEF-433C-85D1-7AAF75FEA9EC}"/>
              </a:ext>
            </a:extLst>
          </p:cNvPr>
          <p:cNvSpPr txBox="1"/>
          <p:nvPr/>
        </p:nvSpPr>
        <p:spPr>
          <a:xfrm>
            <a:off x="1067952" y="3055964"/>
            <a:ext cx="14783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Alice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B2A20A9C-E392-4FAF-A7E6-132BA122BC96}"/>
              </a:ext>
            </a:extLst>
          </p:cNvPr>
          <p:cNvGrpSpPr/>
          <p:nvPr/>
        </p:nvGrpSpPr>
        <p:grpSpPr>
          <a:xfrm>
            <a:off x="3257397" y="1276543"/>
            <a:ext cx="1615075" cy="2181176"/>
            <a:chOff x="2495600" y="1515335"/>
            <a:chExt cx="1298651" cy="1753842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4E6323BA-D55A-4C73-8E71-1E97ACD48E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15" b="24992"/>
            <a:stretch/>
          </p:blipFill>
          <p:spPr>
            <a:xfrm>
              <a:off x="2495600" y="1515335"/>
              <a:ext cx="1298651" cy="1481617"/>
            </a:xfrm>
            <a:prstGeom prst="rect">
              <a:avLst/>
            </a:prstGeom>
          </p:spPr>
        </p:pic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AF16911F-2D35-4474-B98C-2FDE3BBD9104}"/>
                </a:ext>
              </a:extLst>
            </p:cNvPr>
            <p:cNvSpPr txBox="1"/>
            <p:nvPr/>
          </p:nvSpPr>
          <p:spPr>
            <a:xfrm>
              <a:off x="2722015" y="2996952"/>
              <a:ext cx="845820" cy="2722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Bob</a:t>
              </a:r>
              <a:endPara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0" name="文本框 19">
            <a:extLst>
              <a:ext uri="{FF2B5EF4-FFF2-40B4-BE49-F238E27FC236}">
                <a16:creationId xmlns:a16="http://schemas.microsoft.com/office/drawing/2014/main" id="{C25C3C47-085C-40AE-A059-9E8B18EC8E98}"/>
              </a:ext>
            </a:extLst>
          </p:cNvPr>
          <p:cNvSpPr txBox="1"/>
          <p:nvPr/>
        </p:nvSpPr>
        <p:spPr>
          <a:xfrm>
            <a:off x="6888088" y="1413024"/>
            <a:ext cx="407229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800" b="1" dirty="0">
                <a:solidFill>
                  <a:srgbClr val="D10000"/>
                </a:solidFill>
              </a:rPr>
              <a:t>Data collection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800" dirty="0"/>
              <a:t>Model training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800" dirty="0"/>
              <a:t>Deepfake face forgery</a:t>
            </a:r>
            <a:endParaRPr lang="zh-CN" altLang="en-US" sz="2800" dirty="0"/>
          </a:p>
        </p:txBody>
      </p: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E864CF8C-5654-4F2E-86B6-606D4362D556}"/>
              </a:ext>
            </a:extLst>
          </p:cNvPr>
          <p:cNvGrpSpPr/>
          <p:nvPr/>
        </p:nvGrpSpPr>
        <p:grpSpPr>
          <a:xfrm>
            <a:off x="6189382" y="3197734"/>
            <a:ext cx="5193771" cy="2894842"/>
            <a:chOff x="6374342" y="3055964"/>
            <a:chExt cx="5193771" cy="2894842"/>
          </a:xfrm>
        </p:grpSpPr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7048A853-0416-4CCE-92AD-2CFD8903CEC4}"/>
                </a:ext>
              </a:extLst>
            </p:cNvPr>
            <p:cNvGrpSpPr/>
            <p:nvPr/>
          </p:nvGrpSpPr>
          <p:grpSpPr>
            <a:xfrm>
              <a:off x="6528048" y="3197734"/>
              <a:ext cx="2240307" cy="2604620"/>
              <a:chOff x="6600056" y="3445456"/>
              <a:chExt cx="2240307" cy="2604620"/>
            </a:xfrm>
          </p:grpSpPr>
          <p:pic>
            <p:nvPicPr>
              <p:cNvPr id="21" name="内容占位符 4">
                <a:extLst>
                  <a:ext uri="{FF2B5EF4-FFF2-40B4-BE49-F238E27FC236}">
                    <a16:creationId xmlns:a16="http://schemas.microsoft.com/office/drawing/2014/main" id="{23AA5B59-6DBD-460F-9460-3F133028E83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26507"/>
              <a:stretch/>
            </p:blipFill>
            <p:spPr>
              <a:xfrm>
                <a:off x="6600056" y="3445456"/>
                <a:ext cx="1478307" cy="1842620"/>
              </a:xfrm>
              <a:prstGeom prst="rect">
                <a:avLst/>
              </a:prstGeom>
            </p:spPr>
          </p:pic>
          <p:pic>
            <p:nvPicPr>
              <p:cNvPr id="23" name="内容占位符 4">
                <a:extLst>
                  <a:ext uri="{FF2B5EF4-FFF2-40B4-BE49-F238E27FC236}">
                    <a16:creationId xmlns:a16="http://schemas.microsoft.com/office/drawing/2014/main" id="{DF0D1143-E474-4DF8-BB3A-EE2D9403316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26507"/>
              <a:stretch/>
            </p:blipFill>
            <p:spPr>
              <a:xfrm>
                <a:off x="6752456" y="3597856"/>
                <a:ext cx="1478307" cy="1842620"/>
              </a:xfrm>
              <a:prstGeom prst="rect">
                <a:avLst/>
              </a:prstGeom>
            </p:spPr>
          </p:pic>
          <p:pic>
            <p:nvPicPr>
              <p:cNvPr id="24" name="内容占位符 4">
                <a:extLst>
                  <a:ext uri="{FF2B5EF4-FFF2-40B4-BE49-F238E27FC236}">
                    <a16:creationId xmlns:a16="http://schemas.microsoft.com/office/drawing/2014/main" id="{59916BD9-6FFC-428F-AE5D-562CFD2E87E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26507"/>
              <a:stretch/>
            </p:blipFill>
            <p:spPr>
              <a:xfrm>
                <a:off x="6904856" y="3750256"/>
                <a:ext cx="1478307" cy="1842620"/>
              </a:xfrm>
              <a:prstGeom prst="rect">
                <a:avLst/>
              </a:prstGeom>
            </p:spPr>
          </p:pic>
          <p:pic>
            <p:nvPicPr>
              <p:cNvPr id="25" name="内容占位符 4">
                <a:extLst>
                  <a:ext uri="{FF2B5EF4-FFF2-40B4-BE49-F238E27FC236}">
                    <a16:creationId xmlns:a16="http://schemas.microsoft.com/office/drawing/2014/main" id="{089DD2E7-7736-4D98-9EF4-2F210F4B41E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26507"/>
              <a:stretch/>
            </p:blipFill>
            <p:spPr>
              <a:xfrm>
                <a:off x="7057256" y="3902656"/>
                <a:ext cx="1478307" cy="1842620"/>
              </a:xfrm>
              <a:prstGeom prst="rect">
                <a:avLst/>
              </a:prstGeom>
            </p:spPr>
          </p:pic>
          <p:pic>
            <p:nvPicPr>
              <p:cNvPr id="26" name="内容占位符 4">
                <a:extLst>
                  <a:ext uri="{FF2B5EF4-FFF2-40B4-BE49-F238E27FC236}">
                    <a16:creationId xmlns:a16="http://schemas.microsoft.com/office/drawing/2014/main" id="{DE888EDB-D04D-4709-A4DF-1FDFEB49B6E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26507"/>
              <a:stretch/>
            </p:blipFill>
            <p:spPr>
              <a:xfrm>
                <a:off x="7209656" y="4055056"/>
                <a:ext cx="1478307" cy="1842620"/>
              </a:xfrm>
              <a:prstGeom prst="rect">
                <a:avLst/>
              </a:prstGeom>
            </p:spPr>
          </p:pic>
          <p:pic>
            <p:nvPicPr>
              <p:cNvPr id="27" name="内容占位符 4">
                <a:extLst>
                  <a:ext uri="{FF2B5EF4-FFF2-40B4-BE49-F238E27FC236}">
                    <a16:creationId xmlns:a16="http://schemas.microsoft.com/office/drawing/2014/main" id="{E4D365D4-CD76-47B1-BDE5-8C265E140AE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26507"/>
              <a:stretch/>
            </p:blipFill>
            <p:spPr>
              <a:xfrm>
                <a:off x="7362056" y="4207456"/>
                <a:ext cx="1478307" cy="1842620"/>
              </a:xfrm>
              <a:prstGeom prst="rect">
                <a:avLst/>
              </a:prstGeom>
            </p:spPr>
          </p:pic>
        </p:grpSp>
        <p:grpSp>
          <p:nvGrpSpPr>
            <p:cNvPr id="37" name="组合 36">
              <a:extLst>
                <a:ext uri="{FF2B5EF4-FFF2-40B4-BE49-F238E27FC236}">
                  <a16:creationId xmlns:a16="http://schemas.microsoft.com/office/drawing/2014/main" id="{6EB438C3-2852-497A-90DD-8508979713C2}"/>
                </a:ext>
              </a:extLst>
            </p:cNvPr>
            <p:cNvGrpSpPr/>
            <p:nvPr/>
          </p:nvGrpSpPr>
          <p:grpSpPr>
            <a:xfrm>
              <a:off x="8964454" y="3244418"/>
              <a:ext cx="2377075" cy="2604622"/>
              <a:chOff x="9120336" y="3244418"/>
              <a:chExt cx="2377075" cy="2604622"/>
            </a:xfrm>
          </p:grpSpPr>
          <p:pic>
            <p:nvPicPr>
              <p:cNvPr id="30" name="图片 29">
                <a:extLst>
                  <a:ext uri="{FF2B5EF4-FFF2-40B4-BE49-F238E27FC236}">
                    <a16:creationId xmlns:a16="http://schemas.microsoft.com/office/drawing/2014/main" id="{97872B3C-AB02-4FFC-9F8A-4BB5182E89C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515" b="24992"/>
              <a:stretch/>
            </p:blipFill>
            <p:spPr>
              <a:xfrm>
                <a:off x="9120336" y="3244418"/>
                <a:ext cx="1615075" cy="1842622"/>
              </a:xfrm>
              <a:prstGeom prst="rect">
                <a:avLst/>
              </a:prstGeom>
            </p:spPr>
          </p:pic>
          <p:pic>
            <p:nvPicPr>
              <p:cNvPr id="31" name="图片 30">
                <a:extLst>
                  <a:ext uri="{FF2B5EF4-FFF2-40B4-BE49-F238E27FC236}">
                    <a16:creationId xmlns:a16="http://schemas.microsoft.com/office/drawing/2014/main" id="{1134D5A9-C5EF-4EB5-B164-DEBF01E195A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515" b="24992"/>
              <a:stretch/>
            </p:blipFill>
            <p:spPr>
              <a:xfrm>
                <a:off x="9272736" y="3396818"/>
                <a:ext cx="1615075" cy="1842622"/>
              </a:xfrm>
              <a:prstGeom prst="rect">
                <a:avLst/>
              </a:prstGeom>
            </p:spPr>
          </p:pic>
          <p:pic>
            <p:nvPicPr>
              <p:cNvPr id="32" name="图片 31">
                <a:extLst>
                  <a:ext uri="{FF2B5EF4-FFF2-40B4-BE49-F238E27FC236}">
                    <a16:creationId xmlns:a16="http://schemas.microsoft.com/office/drawing/2014/main" id="{1C593DE2-4F4D-4BF9-A39F-07C7093D95E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515" b="24992"/>
              <a:stretch/>
            </p:blipFill>
            <p:spPr>
              <a:xfrm>
                <a:off x="9425136" y="3549218"/>
                <a:ext cx="1615075" cy="1842622"/>
              </a:xfrm>
              <a:prstGeom prst="rect">
                <a:avLst/>
              </a:prstGeom>
            </p:spPr>
          </p:pic>
          <p:pic>
            <p:nvPicPr>
              <p:cNvPr id="33" name="图片 32">
                <a:extLst>
                  <a:ext uri="{FF2B5EF4-FFF2-40B4-BE49-F238E27FC236}">
                    <a16:creationId xmlns:a16="http://schemas.microsoft.com/office/drawing/2014/main" id="{5A823657-820B-47F0-A3F6-EE143DC90CD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515" b="24992"/>
              <a:stretch/>
            </p:blipFill>
            <p:spPr>
              <a:xfrm>
                <a:off x="9577536" y="3701618"/>
                <a:ext cx="1615075" cy="1842622"/>
              </a:xfrm>
              <a:prstGeom prst="rect">
                <a:avLst/>
              </a:prstGeom>
            </p:spPr>
          </p:pic>
          <p:pic>
            <p:nvPicPr>
              <p:cNvPr id="34" name="图片 33">
                <a:extLst>
                  <a:ext uri="{FF2B5EF4-FFF2-40B4-BE49-F238E27FC236}">
                    <a16:creationId xmlns:a16="http://schemas.microsoft.com/office/drawing/2014/main" id="{70EEF61E-BB47-42BB-AB3D-EC3E8E967B4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515" b="24992"/>
              <a:stretch/>
            </p:blipFill>
            <p:spPr>
              <a:xfrm>
                <a:off x="9729936" y="3854018"/>
                <a:ext cx="1615075" cy="1842622"/>
              </a:xfrm>
              <a:prstGeom prst="rect">
                <a:avLst/>
              </a:prstGeom>
            </p:spPr>
          </p:pic>
          <p:pic>
            <p:nvPicPr>
              <p:cNvPr id="36" name="图片 35">
                <a:extLst>
                  <a:ext uri="{FF2B5EF4-FFF2-40B4-BE49-F238E27FC236}">
                    <a16:creationId xmlns:a16="http://schemas.microsoft.com/office/drawing/2014/main" id="{83464BDB-C84D-4CEB-97B5-76ABFDA25AC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515" b="24992"/>
              <a:stretch/>
            </p:blipFill>
            <p:spPr>
              <a:xfrm>
                <a:off x="9882336" y="4006418"/>
                <a:ext cx="1615075" cy="1842622"/>
              </a:xfrm>
              <a:prstGeom prst="rect">
                <a:avLst/>
              </a:prstGeom>
            </p:spPr>
          </p:pic>
        </p:grpSp>
        <p:sp>
          <p:nvSpPr>
            <p:cNvPr id="38" name="矩形: 圆角 37">
              <a:extLst>
                <a:ext uri="{FF2B5EF4-FFF2-40B4-BE49-F238E27FC236}">
                  <a16:creationId xmlns:a16="http://schemas.microsoft.com/office/drawing/2014/main" id="{D294458D-0AA1-42CD-9C5D-69C99985EACA}"/>
                </a:ext>
              </a:extLst>
            </p:cNvPr>
            <p:cNvSpPr/>
            <p:nvPr/>
          </p:nvSpPr>
          <p:spPr>
            <a:xfrm>
              <a:off x="6374342" y="3055964"/>
              <a:ext cx="5193771" cy="2894842"/>
            </a:xfrm>
            <a:prstGeom prst="roundRect">
              <a:avLst/>
            </a:prstGeom>
            <a:noFill/>
            <a:ln w="28575">
              <a:solidFill>
                <a:srgbClr val="D1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13315747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935E66-5D9B-45F2-ABB7-AFF73D9F6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dirty="0"/>
              <a:t>Face Forgery</a:t>
            </a:r>
            <a:endParaRPr lang="zh-CN" altLang="en-US" sz="3200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9DAF0BF5-B24F-4E99-A968-0BCD45A1D2F2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324"/>
          <a:stretch/>
        </p:blipFill>
        <p:spPr bwMode="auto">
          <a:xfrm>
            <a:off x="5581008" y="1885038"/>
            <a:ext cx="5976664" cy="3087923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8BEFB5D5-7A07-4F71-A2BB-2B82606F4439}"/>
              </a:ext>
            </a:extLst>
          </p:cNvPr>
          <p:cNvSpPr txBox="1"/>
          <p:nvPr/>
        </p:nvSpPr>
        <p:spPr>
          <a:xfrm>
            <a:off x="1487488" y="2828834"/>
            <a:ext cx="388793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/>
              <a:t>Data collection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b="1" dirty="0">
                <a:solidFill>
                  <a:srgbClr val="D10000"/>
                </a:solidFill>
              </a:rPr>
              <a:t>Model training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/>
              <a:t>Deepfake face forgery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0615114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753DC93-19F8-4655-BDD6-7EF6A8CA8C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dirty="0"/>
              <a:t>Face Forgery</a:t>
            </a:r>
            <a:endParaRPr lang="zh-CN" altLang="en-US" sz="3200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24314D2E-54C6-454A-A423-DB4D52E9F5E6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499" b="4683"/>
          <a:stretch/>
        </p:blipFill>
        <p:spPr bwMode="auto">
          <a:xfrm>
            <a:off x="5231904" y="2542168"/>
            <a:ext cx="5711571" cy="191149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4B24826F-D642-4E37-89EE-F6F5A676356E}"/>
              </a:ext>
            </a:extLst>
          </p:cNvPr>
          <p:cNvSpPr txBox="1"/>
          <p:nvPr/>
        </p:nvSpPr>
        <p:spPr>
          <a:xfrm>
            <a:off x="1242282" y="2897750"/>
            <a:ext cx="388793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/>
              <a:t>Data collection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/>
              <a:t>Model training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b="1" dirty="0">
                <a:solidFill>
                  <a:srgbClr val="D10000"/>
                </a:solidFill>
              </a:rPr>
              <a:t>Deepfake face forgery</a:t>
            </a:r>
            <a:endParaRPr lang="zh-CN" altLang="en-US" sz="2400" b="1" dirty="0">
              <a:solidFill>
                <a:srgbClr val="D1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39414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9A81E8-8DDE-45B9-8B78-B911DCA4F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dirty="0"/>
              <a:t>Face Forgery</a:t>
            </a:r>
            <a:endParaRPr lang="zh-CN" altLang="en-US" sz="32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344653B-94A1-4967-B1D1-5C4D75D07B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962" y="1231311"/>
            <a:ext cx="10920151" cy="901545"/>
          </a:xfrm>
        </p:spPr>
        <p:txBody>
          <a:bodyPr numCol="2">
            <a:normAutofit/>
          </a:bodyPr>
          <a:lstStyle/>
          <a:p>
            <a:r>
              <a:rPr lang="en-US" altLang="zh-CN" sz="2000" dirty="0">
                <a:latin typeface="+mn-lt"/>
              </a:rPr>
              <a:t>Reenactment </a:t>
            </a:r>
            <a:r>
              <a:rPr lang="en-US" altLang="zh-CN" sz="1800" dirty="0">
                <a:latin typeface="+mn-lt"/>
              </a:rPr>
              <a:t>(</a:t>
            </a:r>
            <a:r>
              <a:rPr lang="zh-CN" altLang="en-US" sz="1800" dirty="0">
                <a:latin typeface="+mn-lt"/>
              </a:rPr>
              <a:t>人脸重演</a:t>
            </a:r>
            <a:r>
              <a:rPr lang="en-US" altLang="zh-CN" sz="1800" dirty="0">
                <a:latin typeface="+mn-lt"/>
              </a:rPr>
              <a:t>)</a:t>
            </a:r>
          </a:p>
          <a:p>
            <a:r>
              <a:rPr lang="en-US" altLang="zh-CN" sz="2000" dirty="0">
                <a:latin typeface="+mn-lt"/>
              </a:rPr>
              <a:t>Replacement </a:t>
            </a:r>
            <a:r>
              <a:rPr lang="en-US" altLang="zh-CN" sz="1800" dirty="0">
                <a:latin typeface="+mn-lt"/>
              </a:rPr>
              <a:t>(</a:t>
            </a:r>
            <a:r>
              <a:rPr lang="zh-CN" altLang="en-US" sz="1800" dirty="0">
                <a:latin typeface="+mn-lt"/>
              </a:rPr>
              <a:t>人脸互换</a:t>
            </a:r>
            <a:r>
              <a:rPr lang="en-US" altLang="zh-CN" sz="1800" dirty="0">
                <a:latin typeface="+mn-lt"/>
              </a:rPr>
              <a:t>)</a:t>
            </a:r>
          </a:p>
          <a:p>
            <a:r>
              <a:rPr lang="en-US" altLang="zh-CN" sz="2000" strike="sngStrike" dirty="0">
                <a:latin typeface="+mn-lt"/>
              </a:rPr>
              <a:t>Editing </a:t>
            </a:r>
            <a:r>
              <a:rPr lang="en-US" altLang="zh-CN" sz="1800" strike="sngStrike" dirty="0">
                <a:latin typeface="+mn-lt"/>
              </a:rPr>
              <a:t>(</a:t>
            </a:r>
            <a:r>
              <a:rPr lang="zh-CN" altLang="en-US" sz="1800" strike="sngStrike" dirty="0">
                <a:latin typeface="+mn-lt"/>
              </a:rPr>
              <a:t>人脸编辑</a:t>
            </a:r>
            <a:r>
              <a:rPr lang="en-US" altLang="zh-CN" sz="1800" strike="sngStrike" dirty="0">
                <a:latin typeface="+mn-lt"/>
              </a:rPr>
              <a:t>)</a:t>
            </a:r>
          </a:p>
          <a:p>
            <a:r>
              <a:rPr lang="en-US" altLang="zh-CN" sz="2000" strike="sngStrike" dirty="0">
                <a:latin typeface="+mn-lt"/>
              </a:rPr>
              <a:t>Synthesis </a:t>
            </a:r>
            <a:r>
              <a:rPr lang="en-US" altLang="zh-CN" sz="1800" strike="sngStrike" dirty="0">
                <a:latin typeface="+mn-lt"/>
              </a:rPr>
              <a:t>(</a:t>
            </a:r>
            <a:r>
              <a:rPr lang="zh-CN" altLang="en-US" sz="1800" strike="sngStrike" dirty="0">
                <a:latin typeface="+mn-lt"/>
              </a:rPr>
              <a:t>人脸合成</a:t>
            </a:r>
            <a:r>
              <a:rPr lang="en-US" altLang="zh-CN" sz="1800" strike="sngStrike" dirty="0">
                <a:latin typeface="+mn-lt"/>
              </a:rPr>
              <a:t>)</a:t>
            </a:r>
            <a:endParaRPr lang="zh-CN" altLang="en-US" sz="2000" strike="sngStrike" dirty="0">
              <a:latin typeface="+mn-lt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B7C5E71-8BD0-4EEF-98FC-4EB5D4D07C5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23888" y="2492896"/>
            <a:ext cx="7776864" cy="3233962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7C441E4E-91AC-43EC-A8B7-5F464024012B}"/>
              </a:ext>
            </a:extLst>
          </p:cNvPr>
          <p:cNvSpPr txBox="1"/>
          <p:nvPr/>
        </p:nvSpPr>
        <p:spPr>
          <a:xfrm>
            <a:off x="407368" y="6309320"/>
            <a:ext cx="111288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Mirsky Y, Lee W. The creation and detection of deepfakes: A survey. ACM Computing Surveys (CSUR), 2021, 54(1): 1-41.</a:t>
            </a:r>
            <a:endParaRPr lang="zh-CN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E86FB06D-2A75-4A35-AA2C-ED59DF28D827}"/>
                  </a:ext>
                </a:extLst>
              </p:cNvPr>
              <p:cNvSpPr txBox="1"/>
              <p:nvPr/>
            </p:nvSpPr>
            <p:spPr>
              <a:xfrm>
                <a:off x="8616280" y="2818184"/>
                <a:ext cx="3167360" cy="23346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1600" b="0" i="1" kern="100" smtClean="0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等线" panose="02010600030101010101" pitchFamily="2" charset="-122"/>
                      </a:rPr>
                      <m:t> </m:t>
                    </m:r>
                    <m:r>
                      <a:rPr lang="en-US" altLang="zh-CN" sz="1600" i="1" kern="100" smtClean="0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等线" panose="02010600030101010101" pitchFamily="2" charset="-122"/>
                      </a:rPr>
                      <m:t>𝑠</m:t>
                    </m:r>
                  </m:oMath>
                </a14:m>
                <a:r>
                  <a:rPr lang="en-US" altLang="zh-CN" sz="1600" kern="100" dirty="0">
                    <a:effectLst/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 : the source identities</a:t>
                </a:r>
                <a:endParaRPr lang="zh-CN" altLang="zh-CN" sz="1600" kern="100" dirty="0">
                  <a:effectLst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1600" b="0" i="1" kern="100" smtClean="0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等线" panose="02010600030101010101" pitchFamily="2" charset="-122"/>
                      </a:rPr>
                      <m:t> </m:t>
                    </m:r>
                    <m:r>
                      <a:rPr lang="en-US" altLang="zh-CN" sz="1600" i="1" kern="100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等线" panose="02010600030101010101" pitchFamily="2" charset="-122"/>
                      </a:rPr>
                      <m:t>𝑡</m:t>
                    </m:r>
                    <m:r>
                      <a:rPr lang="en-US" altLang="zh-CN" sz="1600" b="0" i="1" kern="100" smtClean="0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等线" panose="02010600030101010101" pitchFamily="2" charset="-122"/>
                      </a:rPr>
                      <m:t> </m:t>
                    </m:r>
                  </m:oMath>
                </a14:m>
                <a:r>
                  <a:rPr lang="en-US" altLang="zh-CN" sz="1600" kern="100" dirty="0">
                    <a:effectLst/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:  the target identities</a:t>
                </a:r>
                <a:endParaRPr lang="en-US" altLang="zh-CN" sz="1600" kern="100" dirty="0"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6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等线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1600" i="1" kern="1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等线" panose="02010600030101010101" pitchFamily="2" charset="-122"/>
                          </a:rPr>
                          <m:t>𝑥</m:t>
                        </m:r>
                      </m:e>
                      <m:sub>
                        <m:r>
                          <a:rPr lang="en-US" altLang="zh-CN" sz="1600" i="1" kern="1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等线" panose="02010600030101010101" pitchFamily="2" charset="-122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CN" sz="1600" kern="100" dirty="0">
                    <a:effectLst/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: images of the target identities</a:t>
                </a:r>
                <a:endParaRPr lang="en-US" altLang="zh-CN" sz="1600" i="1" kern="100" dirty="0">
                  <a:effectLst/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6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等线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1600" i="1" kern="1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等线" panose="02010600030101010101" pitchFamily="2" charset="-122"/>
                          </a:rPr>
                          <m:t>𝑥</m:t>
                        </m:r>
                      </m:e>
                      <m:sub>
                        <m:r>
                          <a:rPr lang="en-US" altLang="zh-CN" sz="1600" i="1" kern="1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等线" panose="02010600030101010101" pitchFamily="2" charset="-122"/>
                          </a:rPr>
                          <m:t>𝑠</m:t>
                        </m:r>
                      </m:sub>
                    </m:sSub>
                    <m:r>
                      <a:rPr lang="en-US" altLang="zh-CN" sz="1600" i="1" kern="100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等线" panose="02010600030101010101" pitchFamily="2" charset="-122"/>
                      </a:rPr>
                      <m:t>:</m:t>
                    </m:r>
                  </m:oMath>
                </a14:m>
                <a:r>
                  <a:rPr lang="en-US" altLang="zh-CN" sz="1600" kern="100" dirty="0">
                    <a:effectLst/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 images of the source identities</a:t>
                </a:r>
                <a:endParaRPr lang="zh-CN" altLang="zh-CN" sz="1600" kern="100" dirty="0">
                  <a:effectLst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6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等线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1600" i="1" kern="1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等线" panose="02010600030101010101" pitchFamily="2" charset="-122"/>
                          </a:rPr>
                          <m:t>𝑥</m:t>
                        </m:r>
                      </m:e>
                      <m:sub>
                        <m:r>
                          <a:rPr lang="en-US" altLang="zh-CN" sz="1600" i="1" kern="1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等线" panose="02010600030101010101" pitchFamily="2" charset="-122"/>
                          </a:rPr>
                          <m:t>𝑔</m:t>
                        </m:r>
                      </m:sub>
                    </m:sSub>
                  </m:oMath>
                </a14:m>
                <a:r>
                  <a:rPr lang="en-US" altLang="zh-CN" sz="1600" kern="100" dirty="0">
                    <a:effectLst/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: the deepfake generated from s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zh-CN" sz="1600" kern="100" dirty="0"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    </a:t>
                </a:r>
                <a:r>
                  <a:rPr lang="en-US" altLang="zh-CN" sz="1600" kern="100" dirty="0">
                    <a:effectLst/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  and t</a:t>
                </a:r>
                <a:endParaRPr lang="zh-CN" altLang="zh-CN" sz="1600" kern="100" dirty="0">
                  <a:effectLst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E86FB06D-2A75-4A35-AA2C-ED59DF28D8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6280" y="2818184"/>
                <a:ext cx="3167360" cy="2334678"/>
              </a:xfrm>
              <a:prstGeom prst="rect">
                <a:avLst/>
              </a:prstGeom>
              <a:blipFill>
                <a:blip r:embed="rId4"/>
                <a:stretch>
                  <a:fillRect l="-400" b="-10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836355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828A09B-82FA-40F0-A384-1354A7F86B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dirty="0"/>
              <a:t>Face Forgery</a:t>
            </a:r>
            <a:endParaRPr lang="zh-CN" altLang="en-US" sz="3200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D433CB2A-5649-4811-A23B-F0F75B4477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4363" b="4436"/>
          <a:stretch/>
        </p:blipFill>
        <p:spPr>
          <a:xfrm>
            <a:off x="1342966" y="3284984"/>
            <a:ext cx="10193272" cy="2794623"/>
          </a:xfrm>
        </p:spPr>
      </p:pic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1439FE0-ECD0-4175-B007-132D52E6664A}"/>
              </a:ext>
            </a:extLst>
          </p:cNvPr>
          <p:cNvSpPr txBox="1">
            <a:spLocks/>
          </p:cNvSpPr>
          <p:nvPr/>
        </p:nvSpPr>
        <p:spPr>
          <a:xfrm>
            <a:off x="838200" y="1253331"/>
            <a:ext cx="9218240" cy="20316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dirty="0"/>
              <a:t>STEPS</a:t>
            </a:r>
            <a:r>
              <a:rPr lang="zh-CN" altLang="en-US" sz="2400" dirty="0"/>
              <a:t>：</a:t>
            </a:r>
            <a:endParaRPr lang="en-US" altLang="zh-CN" sz="2400" dirty="0"/>
          </a:p>
          <a:p>
            <a:pPr marL="914400" lvl="1" indent="-457200">
              <a:buAutoNum type="arabicPeriod"/>
            </a:pPr>
            <a:r>
              <a:rPr lang="en-US" altLang="zh-CN" sz="1800" dirty="0"/>
              <a:t>Detects and crops the face</a:t>
            </a:r>
          </a:p>
          <a:p>
            <a:pPr marL="914400" lvl="1" indent="-457200">
              <a:buAutoNum type="arabicPeriod"/>
            </a:pPr>
            <a:r>
              <a:rPr lang="en-US" altLang="zh-CN" sz="1800" dirty="0"/>
              <a:t>Extracts intermediate representations</a:t>
            </a:r>
          </a:p>
          <a:p>
            <a:pPr marL="914400" lvl="1" indent="-457200">
              <a:buAutoNum type="arabicPeriod"/>
            </a:pPr>
            <a:r>
              <a:rPr lang="en-US" altLang="zh-CN" sz="1800" dirty="0"/>
              <a:t>Generates a new face based on some driving signal</a:t>
            </a:r>
          </a:p>
          <a:p>
            <a:pPr marL="914400" lvl="1" indent="-457200">
              <a:buAutoNum type="arabicPeriod"/>
            </a:pPr>
            <a:r>
              <a:rPr lang="en-US" altLang="zh-CN" sz="1800" dirty="0"/>
              <a:t>Blends the generated face back into the target frame</a:t>
            </a:r>
            <a:endParaRPr lang="zh-CN" altLang="en-US" sz="200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8EBACA5-B64C-CA02-F817-2667B7B28428}"/>
              </a:ext>
            </a:extLst>
          </p:cNvPr>
          <p:cNvSpPr txBox="1"/>
          <p:nvPr/>
        </p:nvSpPr>
        <p:spPr>
          <a:xfrm>
            <a:off x="407368" y="6309320"/>
            <a:ext cx="111288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Mirsky Y, Lee W. The creation and detection of deepfakes: A survey. ACM Computing Surveys (CSUR), 2021, 54(1): 1-41.</a:t>
            </a:r>
            <a:endParaRPr lang="zh-CN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27272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837B091-F2C4-47FB-8FE8-EA9F01AD6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dirty="0"/>
              <a:t>Face Reenactment</a:t>
            </a:r>
            <a:endParaRPr lang="zh-CN" altLang="en-US" sz="32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153697A-EDE5-4D7B-9978-5585790F83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CN" sz="2400" b="0" i="0" dirty="0">
                <a:effectLst/>
                <a:latin typeface="+mn-lt"/>
              </a:rPr>
              <a:t>STEPS in general:</a:t>
            </a:r>
          </a:p>
          <a:p>
            <a:pPr marL="914400" lvl="1" indent="-457200">
              <a:lnSpc>
                <a:spcPct val="100000"/>
              </a:lnSpc>
              <a:buFont typeface="+mj-lt"/>
              <a:buAutoNum type="arabicPeriod"/>
            </a:pPr>
            <a:r>
              <a:rPr lang="en-US" altLang="zh-CN" b="0" i="0" dirty="0">
                <a:effectLst/>
                <a:latin typeface="+mn-lt"/>
                <a:ea typeface="微软雅黑" panose="020B0503020204020204" pitchFamily="34" charset="-122"/>
              </a:rPr>
              <a:t>face tracking </a:t>
            </a:r>
            <a:r>
              <a:rPr lang="en-US" altLang="zh-CN" sz="2000" b="0" i="0" dirty="0">
                <a:effectLst/>
                <a:latin typeface="+mn-lt"/>
                <a:ea typeface="微软雅黑" panose="020B0503020204020204" pitchFamily="34" charset="-122"/>
              </a:rPr>
              <a:t>(</a:t>
            </a:r>
            <a:r>
              <a:rPr lang="zh-CN" altLang="en-US" sz="2000" b="0" i="0" dirty="0">
                <a:effectLst/>
                <a:latin typeface="+mn-lt"/>
                <a:ea typeface="微软雅黑" panose="020B0503020204020204" pitchFamily="34" charset="-122"/>
              </a:rPr>
              <a:t>面部追踪</a:t>
            </a:r>
            <a:r>
              <a:rPr lang="en-US" altLang="zh-CN" sz="2000" b="0" i="0" dirty="0">
                <a:effectLst/>
                <a:latin typeface="+mn-lt"/>
                <a:ea typeface="微软雅黑" panose="020B0503020204020204" pitchFamily="34" charset="-122"/>
              </a:rPr>
              <a:t>)</a:t>
            </a:r>
            <a:endParaRPr lang="en-US" altLang="zh-CN" sz="2000" dirty="0">
              <a:latin typeface="+mn-lt"/>
              <a:ea typeface="微软雅黑" panose="020B0503020204020204" pitchFamily="34" charset="-122"/>
            </a:endParaRPr>
          </a:p>
          <a:p>
            <a:pPr marL="914400" lvl="1" indent="-457200">
              <a:lnSpc>
                <a:spcPct val="100000"/>
              </a:lnSpc>
              <a:buFont typeface="+mj-lt"/>
              <a:buAutoNum type="arabicPeriod"/>
            </a:pPr>
            <a:r>
              <a:rPr lang="en-US" altLang="zh-CN" dirty="0">
                <a:latin typeface="+mn-lt"/>
                <a:ea typeface="微软雅黑" panose="020B0503020204020204" pitchFamily="34" charset="-122"/>
              </a:rPr>
              <a:t>face matching </a:t>
            </a:r>
            <a:r>
              <a:rPr lang="en-US" altLang="zh-CN" sz="2000" dirty="0">
                <a:latin typeface="+mn-lt"/>
                <a:ea typeface="微软雅黑" panose="020B0503020204020204" pitchFamily="34" charset="-122"/>
              </a:rPr>
              <a:t>(</a:t>
            </a:r>
            <a:r>
              <a:rPr lang="zh-CN" altLang="en-US" sz="2000" dirty="0">
                <a:latin typeface="+mn-lt"/>
                <a:ea typeface="微软雅黑" panose="020B0503020204020204" pitchFamily="34" charset="-122"/>
              </a:rPr>
              <a:t>面部匹配</a:t>
            </a:r>
            <a:r>
              <a:rPr lang="en-US" altLang="zh-CN" sz="2000" dirty="0">
                <a:latin typeface="+mn-lt"/>
                <a:ea typeface="微软雅黑" panose="020B0503020204020204" pitchFamily="34" charset="-122"/>
              </a:rPr>
              <a:t>)</a:t>
            </a:r>
          </a:p>
          <a:p>
            <a:pPr marL="914400" lvl="1" indent="-457200">
              <a:lnSpc>
                <a:spcPct val="100000"/>
              </a:lnSpc>
              <a:buFont typeface="+mj-lt"/>
              <a:buAutoNum type="arabicPeriod"/>
            </a:pPr>
            <a:r>
              <a:rPr lang="en-US" altLang="zh-CN" dirty="0">
                <a:latin typeface="+mn-lt"/>
                <a:ea typeface="微软雅黑" panose="020B0503020204020204" pitchFamily="34" charset="-122"/>
              </a:rPr>
              <a:t>face transfer </a:t>
            </a:r>
            <a:r>
              <a:rPr lang="en-US" altLang="zh-CN" sz="2000" dirty="0">
                <a:latin typeface="+mn-lt"/>
                <a:ea typeface="微软雅黑" panose="020B0503020204020204" pitchFamily="34" charset="-122"/>
              </a:rPr>
              <a:t>(</a:t>
            </a:r>
            <a:r>
              <a:rPr lang="zh-CN" altLang="en-US" sz="2000" dirty="0">
                <a:latin typeface="+mn-lt"/>
                <a:ea typeface="微软雅黑" panose="020B0503020204020204" pitchFamily="34" charset="-122"/>
              </a:rPr>
              <a:t>面部迁移</a:t>
            </a:r>
            <a:r>
              <a:rPr lang="en-US" altLang="zh-CN" sz="2000" dirty="0">
                <a:latin typeface="+mn-lt"/>
                <a:ea typeface="微软雅黑" panose="020B0503020204020204" pitchFamily="34" charset="-122"/>
              </a:rPr>
              <a:t>)</a:t>
            </a:r>
            <a:endParaRPr lang="en-US" altLang="zh-CN" sz="2000" b="0" i="0" dirty="0">
              <a:effectLst/>
              <a:latin typeface="+mn-lt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544735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FD311A-0B94-48F8-A0E1-89C3918A83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5" y="133414"/>
            <a:ext cx="11036597" cy="572971"/>
          </a:xfrm>
        </p:spPr>
        <p:txBody>
          <a:bodyPr/>
          <a:lstStyle/>
          <a:p>
            <a:r>
              <a:rPr lang="en-US" altLang="zh-CN" sz="3200" b="1" dirty="0"/>
              <a:t>Pareidolia</a:t>
            </a:r>
            <a:r>
              <a:rPr lang="en-US" altLang="zh-CN" sz="3200" dirty="0"/>
              <a:t> Face Reenactment</a:t>
            </a:r>
            <a:endParaRPr lang="zh-CN" altLang="en-US" sz="32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B5992E3-87C9-4B79-A586-888DC3F440A5}"/>
              </a:ext>
            </a:extLst>
          </p:cNvPr>
          <p:cNvSpPr txBox="1"/>
          <p:nvPr/>
        </p:nvSpPr>
        <p:spPr>
          <a:xfrm>
            <a:off x="387103" y="6306402"/>
            <a:ext cx="1112887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Song, L.</a:t>
            </a:r>
            <a:r>
              <a:rPr lang="zh-CN" altLang="en-US" sz="1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et</a:t>
            </a:r>
            <a:r>
              <a:rPr lang="zh-CN" altLang="en-US" sz="1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al. Everything‘s </a:t>
            </a:r>
            <a:r>
              <a:rPr lang="en-US" altLang="zh-CN" sz="16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talkin</a:t>
            </a:r>
            <a:r>
              <a:rPr lang="en-US" altLang="zh-CN" sz="1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’: pareidolia face reenactment. CVPR,</a:t>
            </a:r>
            <a:r>
              <a:rPr lang="zh-CN" altLang="en-US" sz="1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2021.</a:t>
            </a:r>
            <a:endParaRPr lang="zh-CN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1ED9993-45D4-4927-9855-91BE74B3B10C}"/>
              </a:ext>
            </a:extLst>
          </p:cNvPr>
          <p:cNvSpPr txBox="1"/>
          <p:nvPr/>
        </p:nvSpPr>
        <p:spPr>
          <a:xfrm>
            <a:off x="3048000" y="328915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pareidolia face reenactment</a:t>
            </a:r>
            <a:endParaRPr lang="zh-CN" altLang="en-US" dirty="0"/>
          </a:p>
        </p:txBody>
      </p:sp>
      <p:pic>
        <p:nvPicPr>
          <p:cNvPr id="9" name="内容占位符 8">
            <a:extLst>
              <a:ext uri="{FF2B5EF4-FFF2-40B4-BE49-F238E27FC236}">
                <a16:creationId xmlns:a16="http://schemas.microsoft.com/office/drawing/2014/main" id="{106B3E2A-404D-49B1-8AE0-FE43EE4E62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08781" y="1607080"/>
            <a:ext cx="10174437" cy="4102817"/>
          </a:xfrm>
        </p:spPr>
      </p:pic>
    </p:spTree>
    <p:extLst>
      <p:ext uri="{BB962C8B-B14F-4D97-AF65-F5344CB8AC3E}">
        <p14:creationId xmlns:p14="http://schemas.microsoft.com/office/powerpoint/2010/main" val="12791024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FD311A-0B94-48F8-A0E1-89C3918A83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5" y="133414"/>
            <a:ext cx="11036597" cy="572971"/>
          </a:xfrm>
        </p:spPr>
        <p:txBody>
          <a:bodyPr/>
          <a:lstStyle/>
          <a:p>
            <a:r>
              <a:rPr lang="en-US" altLang="zh-CN" sz="3200" dirty="0"/>
              <a:t>Pareidolia Face Reenactment</a:t>
            </a:r>
            <a:endParaRPr lang="zh-CN" altLang="en-US" sz="3200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8B2368B-3882-4566-B649-071103DC12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7172" y="1201711"/>
            <a:ext cx="10515600" cy="584775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+mn-lt"/>
              </a:rPr>
              <a:t>Challenges</a:t>
            </a:r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05DC86A1-F3E4-4D82-A000-8CCE890A5D7C}"/>
              </a:ext>
            </a:extLst>
          </p:cNvPr>
          <p:cNvGrpSpPr/>
          <p:nvPr/>
        </p:nvGrpSpPr>
        <p:grpSpPr>
          <a:xfrm>
            <a:off x="1107282" y="1878096"/>
            <a:ext cx="10395624" cy="3646826"/>
            <a:chOff x="726400" y="1802444"/>
            <a:chExt cx="10395624" cy="3646826"/>
          </a:xfrm>
        </p:grpSpPr>
        <p:sp>
          <p:nvSpPr>
            <p:cNvPr id="5" name="矩形: 圆角 4">
              <a:extLst>
                <a:ext uri="{FF2B5EF4-FFF2-40B4-BE49-F238E27FC236}">
                  <a16:creationId xmlns:a16="http://schemas.microsoft.com/office/drawing/2014/main" id="{C6E1A600-4AA4-4B3C-A332-E6120355EC85}"/>
                </a:ext>
              </a:extLst>
            </p:cNvPr>
            <p:cNvSpPr/>
            <p:nvPr/>
          </p:nvSpPr>
          <p:spPr>
            <a:xfrm>
              <a:off x="726400" y="2918801"/>
              <a:ext cx="3456384" cy="1462699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rgbClr val="D1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solidFill>
                    <a:schemeClr val="tx1"/>
                  </a:solidFill>
                </a:rPr>
                <a:t>The target faces are not human faces </a:t>
              </a:r>
              <a:endParaRPr lang="zh-CN" alt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8" name="箭头: 右 7">
              <a:extLst>
                <a:ext uri="{FF2B5EF4-FFF2-40B4-BE49-F238E27FC236}">
                  <a16:creationId xmlns:a16="http://schemas.microsoft.com/office/drawing/2014/main" id="{72C58839-DE6B-4C49-BA2B-7C0109613863}"/>
                </a:ext>
              </a:extLst>
            </p:cNvPr>
            <p:cNvSpPr/>
            <p:nvPr/>
          </p:nvSpPr>
          <p:spPr>
            <a:xfrm>
              <a:off x="4480032" y="3330086"/>
              <a:ext cx="607856" cy="659142"/>
            </a:xfrm>
            <a:prstGeom prst="rightArrow">
              <a:avLst/>
            </a:prstGeom>
            <a:solidFill>
              <a:srgbClr val="D10000"/>
            </a:solidFill>
            <a:ln>
              <a:solidFill>
                <a:srgbClr val="D1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CBAF7A2C-9F09-427A-956A-3B20C8940EBA}"/>
                </a:ext>
              </a:extLst>
            </p:cNvPr>
            <p:cNvGrpSpPr/>
            <p:nvPr/>
          </p:nvGrpSpPr>
          <p:grpSpPr>
            <a:xfrm>
              <a:off x="5546039" y="2370011"/>
              <a:ext cx="3456384" cy="2558959"/>
              <a:chOff x="5841622" y="2268572"/>
              <a:chExt cx="3456384" cy="2558959"/>
            </a:xfrm>
          </p:grpSpPr>
          <p:grpSp>
            <p:nvGrpSpPr>
              <p:cNvPr id="15" name="组合 14">
                <a:extLst>
                  <a:ext uri="{FF2B5EF4-FFF2-40B4-BE49-F238E27FC236}">
                    <a16:creationId xmlns:a16="http://schemas.microsoft.com/office/drawing/2014/main" id="{8E04F642-7D73-4F90-9FB4-751DD048B810}"/>
                  </a:ext>
                </a:extLst>
              </p:cNvPr>
              <p:cNvGrpSpPr/>
              <p:nvPr/>
            </p:nvGrpSpPr>
            <p:grpSpPr>
              <a:xfrm>
                <a:off x="5841622" y="2268572"/>
                <a:ext cx="3343737" cy="584775"/>
                <a:chOff x="5838718" y="2072914"/>
                <a:chExt cx="3343737" cy="584775"/>
              </a:xfrm>
            </p:grpSpPr>
            <p:sp>
              <p:nvSpPr>
                <p:cNvPr id="10" name="椭圆 9">
                  <a:extLst>
                    <a:ext uri="{FF2B5EF4-FFF2-40B4-BE49-F238E27FC236}">
                      <a16:creationId xmlns:a16="http://schemas.microsoft.com/office/drawing/2014/main" id="{1F375E58-84AC-4283-BEDA-FBA315296745}"/>
                    </a:ext>
                  </a:extLst>
                </p:cNvPr>
                <p:cNvSpPr/>
                <p:nvPr/>
              </p:nvSpPr>
              <p:spPr>
                <a:xfrm>
                  <a:off x="5838718" y="2072914"/>
                  <a:ext cx="584775" cy="584775"/>
                </a:xfrm>
                <a:prstGeom prst="ellipse">
                  <a:avLst/>
                </a:prstGeom>
                <a:solidFill>
                  <a:srgbClr val="D10000"/>
                </a:solidFill>
                <a:ln>
                  <a:solidFill>
                    <a:srgbClr val="D1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2400" dirty="0"/>
                    <a:t>1</a:t>
                  </a:r>
                  <a:endParaRPr lang="zh-CN" altLang="en-US" sz="2400" dirty="0"/>
                </a:p>
              </p:txBody>
            </p:sp>
            <p:sp>
              <p:nvSpPr>
                <p:cNvPr id="13" name="文本框 12">
                  <a:extLst>
                    <a:ext uri="{FF2B5EF4-FFF2-40B4-BE49-F238E27FC236}">
                      <a16:creationId xmlns:a16="http://schemas.microsoft.com/office/drawing/2014/main" id="{D2AC6374-93A1-4607-BC02-76F28EB447A5}"/>
                    </a:ext>
                  </a:extLst>
                </p:cNvPr>
                <p:cNvSpPr txBox="1"/>
                <p:nvPr/>
              </p:nvSpPr>
              <p:spPr>
                <a:xfrm>
                  <a:off x="6694104" y="2096802"/>
                  <a:ext cx="248835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2400" dirty="0"/>
                    <a:t>Shape variance</a:t>
                  </a:r>
                  <a:endParaRPr lang="zh-CN" altLang="en-US" sz="2400" dirty="0"/>
                </a:p>
              </p:txBody>
            </p:sp>
          </p:grpSp>
          <p:grpSp>
            <p:nvGrpSpPr>
              <p:cNvPr id="16" name="组合 15">
                <a:extLst>
                  <a:ext uri="{FF2B5EF4-FFF2-40B4-BE49-F238E27FC236}">
                    <a16:creationId xmlns:a16="http://schemas.microsoft.com/office/drawing/2014/main" id="{F807E8AE-7EFC-4C7F-BB70-C5669CB8FA9F}"/>
                  </a:ext>
                </a:extLst>
              </p:cNvPr>
              <p:cNvGrpSpPr/>
              <p:nvPr/>
            </p:nvGrpSpPr>
            <p:grpSpPr>
              <a:xfrm>
                <a:off x="5841622" y="4242756"/>
                <a:ext cx="3456384" cy="584775"/>
                <a:chOff x="5838718" y="3650655"/>
                <a:chExt cx="3456384" cy="584775"/>
              </a:xfrm>
            </p:grpSpPr>
            <p:sp>
              <p:nvSpPr>
                <p:cNvPr id="11" name="椭圆 10">
                  <a:extLst>
                    <a:ext uri="{FF2B5EF4-FFF2-40B4-BE49-F238E27FC236}">
                      <a16:creationId xmlns:a16="http://schemas.microsoft.com/office/drawing/2014/main" id="{6D624A4A-63DE-4D49-90EC-24C072AE7C81}"/>
                    </a:ext>
                  </a:extLst>
                </p:cNvPr>
                <p:cNvSpPr/>
                <p:nvPr/>
              </p:nvSpPr>
              <p:spPr>
                <a:xfrm>
                  <a:off x="5838718" y="3650655"/>
                  <a:ext cx="584775" cy="584775"/>
                </a:xfrm>
                <a:prstGeom prst="ellipse">
                  <a:avLst/>
                </a:prstGeom>
                <a:solidFill>
                  <a:srgbClr val="D10000"/>
                </a:solidFill>
                <a:ln>
                  <a:solidFill>
                    <a:srgbClr val="D1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2400" dirty="0"/>
                    <a:t>2</a:t>
                  </a:r>
                  <a:endParaRPr lang="zh-CN" altLang="en-US" sz="2400" dirty="0"/>
                </a:p>
              </p:txBody>
            </p:sp>
            <p:sp>
              <p:nvSpPr>
                <p:cNvPr id="14" name="文本框 13">
                  <a:extLst>
                    <a:ext uri="{FF2B5EF4-FFF2-40B4-BE49-F238E27FC236}">
                      <a16:creationId xmlns:a16="http://schemas.microsoft.com/office/drawing/2014/main" id="{CC399592-80AE-4665-897D-8D93B2BF5198}"/>
                    </a:ext>
                  </a:extLst>
                </p:cNvPr>
                <p:cNvSpPr txBox="1"/>
                <p:nvPr/>
              </p:nvSpPr>
              <p:spPr>
                <a:xfrm>
                  <a:off x="6694104" y="3681432"/>
                  <a:ext cx="2600998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2400" dirty="0"/>
                    <a:t>Texture variance </a:t>
                  </a:r>
                  <a:endParaRPr lang="zh-CN" altLang="en-US" sz="2400" dirty="0"/>
                </a:p>
              </p:txBody>
            </p:sp>
          </p:grpSp>
        </p:grpSp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427FE239-9B0F-42BE-8451-8AE484D572AB}"/>
                </a:ext>
              </a:extLst>
            </p:cNvPr>
            <p:cNvGrpSpPr/>
            <p:nvPr/>
          </p:nvGrpSpPr>
          <p:grpSpPr>
            <a:xfrm>
              <a:off x="8889776" y="1802444"/>
              <a:ext cx="2232248" cy="1690250"/>
              <a:chOff x="9091961" y="1892688"/>
              <a:chExt cx="2232248" cy="1690250"/>
            </a:xfrm>
          </p:grpSpPr>
          <p:pic>
            <p:nvPicPr>
              <p:cNvPr id="18" name="内容占位符 8">
                <a:extLst>
                  <a:ext uri="{FF2B5EF4-FFF2-40B4-BE49-F238E27FC236}">
                    <a16:creationId xmlns:a16="http://schemas.microsoft.com/office/drawing/2014/main" id="{1CB42F97-AD8A-48DD-9409-D9C6C9FAA47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t="2604" r="87563" b="68166"/>
              <a:stretch/>
            </p:blipFill>
            <p:spPr>
              <a:xfrm>
                <a:off x="9435923" y="1892688"/>
                <a:ext cx="1367655" cy="1296144"/>
              </a:xfrm>
              <a:prstGeom prst="rect">
                <a:avLst/>
              </a:prstGeom>
            </p:spPr>
          </p:pic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772D8C49-9CEF-4879-A2AE-755EB0124A07}"/>
                  </a:ext>
                </a:extLst>
              </p:cNvPr>
              <p:cNvSpPr txBox="1"/>
              <p:nvPr/>
            </p:nvSpPr>
            <p:spPr>
              <a:xfrm>
                <a:off x="9091961" y="3244384"/>
                <a:ext cx="223224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e.g.  square mouth</a:t>
                </a:r>
                <a:endParaRPr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7905098F-7DF3-48B6-B731-FDF510C4A417}"/>
                </a:ext>
              </a:extLst>
            </p:cNvPr>
            <p:cNvGrpSpPr/>
            <p:nvPr/>
          </p:nvGrpSpPr>
          <p:grpSpPr>
            <a:xfrm>
              <a:off x="9033792" y="3782767"/>
              <a:ext cx="1944216" cy="1666503"/>
              <a:chOff x="9306799" y="3898044"/>
              <a:chExt cx="1944216" cy="1666503"/>
            </a:xfrm>
          </p:grpSpPr>
          <p:pic>
            <p:nvPicPr>
              <p:cNvPr id="19" name="内容占位符 8">
                <a:extLst>
                  <a:ext uri="{FF2B5EF4-FFF2-40B4-BE49-F238E27FC236}">
                    <a16:creationId xmlns:a16="http://schemas.microsoft.com/office/drawing/2014/main" id="{42BEAE29-7819-4444-BA92-3E5C9131A8D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41910" t="37751" r="47581" b="36756"/>
              <a:stretch/>
            </p:blipFill>
            <p:spPr>
              <a:xfrm>
                <a:off x="9586640" y="3898044"/>
                <a:ext cx="1287760" cy="1259707"/>
              </a:xfrm>
              <a:prstGeom prst="rect">
                <a:avLst/>
              </a:prstGeom>
            </p:spPr>
          </p:pic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061806C2-816B-4C19-B8F4-2884454FD0B1}"/>
                  </a:ext>
                </a:extLst>
              </p:cNvPr>
              <p:cNvSpPr txBox="1"/>
              <p:nvPr/>
            </p:nvSpPr>
            <p:spPr>
              <a:xfrm>
                <a:off x="9306799" y="5225993"/>
                <a:ext cx="194421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e.g.  wood texture</a:t>
                </a:r>
                <a:endParaRPr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0D1EB537-B77F-9F1B-4890-8262BF7B0C84}"/>
              </a:ext>
            </a:extLst>
          </p:cNvPr>
          <p:cNvSpPr txBox="1"/>
          <p:nvPr/>
        </p:nvSpPr>
        <p:spPr>
          <a:xfrm>
            <a:off x="387103" y="6306402"/>
            <a:ext cx="1112887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Song, L.</a:t>
            </a:r>
            <a:r>
              <a:rPr lang="zh-CN" altLang="en-US" sz="1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et</a:t>
            </a:r>
            <a:r>
              <a:rPr lang="zh-CN" altLang="en-US" sz="1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al. Everything‘s </a:t>
            </a:r>
            <a:r>
              <a:rPr lang="en-US" altLang="zh-CN" sz="16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talkin</a:t>
            </a:r>
            <a:r>
              <a:rPr lang="en-US" altLang="zh-CN" sz="1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’: pareidolia face reenactment. CVPR,</a:t>
            </a:r>
            <a:r>
              <a:rPr lang="zh-CN" altLang="en-US" sz="1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2021.</a:t>
            </a:r>
            <a:endParaRPr lang="zh-CN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99732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FD311A-0B94-48F8-A0E1-89C3918A83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5" y="133414"/>
            <a:ext cx="11809313" cy="572971"/>
          </a:xfrm>
        </p:spPr>
        <p:txBody>
          <a:bodyPr/>
          <a:lstStyle/>
          <a:p>
            <a:r>
              <a:rPr lang="en-US" altLang="zh-CN" sz="3200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PURA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8B2368B-3882-4566-B649-071103DC12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887" y="1230638"/>
            <a:ext cx="10944225" cy="342249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CN" b="0" i="0" dirty="0">
                <a:effectLst/>
                <a:latin typeface="+mn-lt"/>
              </a:rPr>
              <a:t>Parametric Unsupervised Reenactment Algorithm</a:t>
            </a:r>
          </a:p>
          <a:p>
            <a:pPr lvl="1">
              <a:lnSpc>
                <a:spcPct val="100000"/>
              </a:lnSpc>
            </a:pPr>
            <a:r>
              <a:rPr lang="en-US" altLang="zh-CN" sz="2800" b="0" i="0" dirty="0">
                <a:effectLst/>
                <a:latin typeface="+mn-lt"/>
              </a:rPr>
              <a:t>Parametric Shape Modeling (PSM</a:t>
            </a:r>
            <a:r>
              <a:rPr lang="zh-CN" altLang="en-US" sz="2800" dirty="0">
                <a:latin typeface="+mn-lt"/>
              </a:rPr>
              <a:t>，</a:t>
            </a:r>
            <a:r>
              <a:rPr lang="zh-CN" altLang="en-US" b="0" i="0" dirty="0">
                <a:effectLst/>
                <a:latin typeface="+mn-lt"/>
              </a:rPr>
              <a:t>参数化形状建模</a:t>
            </a:r>
            <a:r>
              <a:rPr lang="en-US" altLang="zh-CN" sz="2800" b="0" i="0" dirty="0">
                <a:effectLst/>
                <a:latin typeface="+mn-lt"/>
              </a:rPr>
              <a:t>)</a:t>
            </a:r>
          </a:p>
          <a:p>
            <a:pPr lvl="1">
              <a:lnSpc>
                <a:spcPct val="100000"/>
              </a:lnSpc>
            </a:pPr>
            <a:r>
              <a:rPr lang="en-US" altLang="zh-CN" sz="2800" b="0" i="0" dirty="0">
                <a:effectLst/>
                <a:latin typeface="+mn-lt"/>
              </a:rPr>
              <a:t>Expansionary Motion Transfer (EMT</a:t>
            </a:r>
            <a:r>
              <a:rPr lang="zh-CN" altLang="en-US" sz="2800" b="0" i="0" dirty="0">
                <a:effectLst/>
                <a:latin typeface="+mn-lt"/>
              </a:rPr>
              <a:t>，</a:t>
            </a:r>
            <a:r>
              <a:rPr lang="zh-CN" altLang="en-US" b="0" i="0" dirty="0">
                <a:effectLst/>
                <a:latin typeface="+mn-lt"/>
              </a:rPr>
              <a:t>扩展运动迁移</a:t>
            </a:r>
            <a:r>
              <a:rPr lang="en-US" altLang="zh-CN" sz="2800" b="0" i="0" dirty="0">
                <a:effectLst/>
                <a:latin typeface="+mn-lt"/>
              </a:rPr>
              <a:t>)</a:t>
            </a:r>
          </a:p>
          <a:p>
            <a:pPr lvl="1">
              <a:lnSpc>
                <a:spcPct val="100000"/>
              </a:lnSpc>
            </a:pPr>
            <a:r>
              <a:rPr lang="en-US" altLang="zh-CN" sz="2800" b="0" i="0" dirty="0">
                <a:effectLst/>
                <a:latin typeface="+mn-lt"/>
              </a:rPr>
              <a:t>Unsupervised Texture Synthesizer</a:t>
            </a:r>
            <a:r>
              <a:rPr lang="zh-CN" altLang="en-US" sz="2800" b="0" i="0" dirty="0">
                <a:effectLst/>
                <a:latin typeface="+mn-lt"/>
              </a:rPr>
              <a:t> </a:t>
            </a:r>
            <a:r>
              <a:rPr lang="en-US" altLang="zh-CN" sz="2800" b="0" i="0" dirty="0">
                <a:effectLst/>
                <a:latin typeface="+mn-lt"/>
              </a:rPr>
              <a:t>(UTS</a:t>
            </a:r>
            <a:r>
              <a:rPr lang="zh-CN" altLang="en-US" sz="2800" b="0" i="0" dirty="0">
                <a:effectLst/>
                <a:latin typeface="+mn-lt"/>
              </a:rPr>
              <a:t>，</a:t>
            </a:r>
            <a:r>
              <a:rPr lang="zh-CN" altLang="en-US" b="0" i="0" dirty="0">
                <a:effectLst/>
                <a:latin typeface="+mn-lt"/>
              </a:rPr>
              <a:t>无监督纹理合成器</a:t>
            </a:r>
            <a:r>
              <a:rPr lang="en-US" altLang="zh-CN" sz="2800" b="0" i="0" dirty="0">
                <a:effectLst/>
                <a:latin typeface="+mn-lt"/>
              </a:rPr>
              <a:t>)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222893E-EDE4-B73F-3DAE-9F501675EB96}"/>
              </a:ext>
            </a:extLst>
          </p:cNvPr>
          <p:cNvSpPr txBox="1"/>
          <p:nvPr/>
        </p:nvSpPr>
        <p:spPr>
          <a:xfrm>
            <a:off x="387103" y="6306402"/>
            <a:ext cx="1112887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Song, L.</a:t>
            </a:r>
            <a:r>
              <a:rPr lang="zh-CN" altLang="en-US" sz="1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et</a:t>
            </a:r>
            <a:r>
              <a:rPr lang="zh-CN" altLang="en-US" sz="1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al. Everything‘s </a:t>
            </a:r>
            <a:r>
              <a:rPr lang="en-US" altLang="zh-CN" sz="16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talkin</a:t>
            </a:r>
            <a:r>
              <a:rPr lang="en-US" altLang="zh-CN" sz="1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’: pareidolia face reenactment. CVPR,</a:t>
            </a:r>
            <a:r>
              <a:rPr lang="zh-CN" altLang="en-US" sz="1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2021.</a:t>
            </a:r>
            <a:endParaRPr lang="zh-CN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24269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DD83F6-C000-469B-BD76-A2E1A1A67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dirty="0"/>
              <a:t>This Week</a:t>
            </a:r>
            <a:endParaRPr lang="zh-CN" altLang="en-US" sz="32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211CE6D-5DBD-4D56-950D-10CCE2C77B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2400" dirty="0"/>
              <a:t> General Tampering</a:t>
            </a:r>
            <a:r>
              <a:rPr lang="zh-CN" altLang="en-US" sz="2400" dirty="0"/>
              <a:t>（一般数据篡改）</a:t>
            </a:r>
            <a:endParaRPr lang="en-US" altLang="zh-CN" sz="2400" dirty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2400" dirty="0"/>
              <a:t> Deepfake</a:t>
            </a:r>
            <a:r>
              <a:rPr lang="zh-CN" altLang="en-US" sz="2400" dirty="0"/>
              <a:t>（深度伪造，图像）</a:t>
            </a:r>
            <a:endParaRPr lang="en-US" altLang="zh-CN" sz="2400" dirty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2400" dirty="0"/>
              <a:t> Deepfake Videos</a:t>
            </a:r>
            <a:r>
              <a:rPr lang="zh-CN" altLang="en-US" sz="2400" dirty="0"/>
              <a:t>（深度伪造，视频）</a:t>
            </a:r>
            <a:endParaRPr lang="en-US" altLang="zh-CN" sz="2400" dirty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2400" dirty="0"/>
              <a:t> Detection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1622851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FD311A-0B94-48F8-A0E1-89C3918A83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203888"/>
            <a:ext cx="11036597" cy="572971"/>
          </a:xfrm>
        </p:spPr>
        <p:txBody>
          <a:bodyPr/>
          <a:lstStyle/>
          <a:p>
            <a:r>
              <a:rPr lang="en-US" altLang="zh-CN" sz="3200" dirty="0"/>
              <a:t>PURA</a:t>
            </a:r>
            <a:endParaRPr lang="zh-CN" altLang="en-US" sz="3200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0189FCA7-3D4D-4EB5-A113-E6337BAC93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9449" y="1988840"/>
            <a:ext cx="7153102" cy="4139488"/>
          </a:xfrm>
        </p:spPr>
      </p:pic>
      <p:sp>
        <p:nvSpPr>
          <p:cNvPr id="9" name="内容占位符 3">
            <a:extLst>
              <a:ext uri="{FF2B5EF4-FFF2-40B4-BE49-F238E27FC236}">
                <a16:creationId xmlns:a16="http://schemas.microsoft.com/office/drawing/2014/main" id="{73A2E1D7-34AA-45B1-A2BF-7847766F70CC}"/>
              </a:ext>
            </a:extLst>
          </p:cNvPr>
          <p:cNvSpPr txBox="1">
            <a:spLocks/>
          </p:cNvSpPr>
          <p:nvPr/>
        </p:nvSpPr>
        <p:spPr>
          <a:xfrm>
            <a:off x="623889" y="1301112"/>
            <a:ext cx="10515600" cy="21236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+mn-lt"/>
              </a:rPr>
              <a:t>Parametric Unsupervised Reenactment Algorithm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F3CCCBB-ED24-2838-6A28-854CD61EF6B9}"/>
              </a:ext>
            </a:extLst>
          </p:cNvPr>
          <p:cNvSpPr txBox="1"/>
          <p:nvPr/>
        </p:nvSpPr>
        <p:spPr>
          <a:xfrm>
            <a:off x="387103" y="6306402"/>
            <a:ext cx="1112887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Song, L.</a:t>
            </a:r>
            <a:r>
              <a:rPr lang="zh-CN" altLang="en-US" sz="1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et</a:t>
            </a:r>
            <a:r>
              <a:rPr lang="zh-CN" altLang="en-US" sz="1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al. Everything‘s </a:t>
            </a:r>
            <a:r>
              <a:rPr lang="en-US" altLang="zh-CN" sz="16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talkin</a:t>
            </a:r>
            <a:r>
              <a:rPr lang="en-US" altLang="zh-CN" sz="1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’: pareidolia face reenactment. CVPR,</a:t>
            </a:r>
            <a:r>
              <a:rPr lang="zh-CN" altLang="en-US" sz="1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2021.</a:t>
            </a:r>
            <a:endParaRPr lang="zh-CN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30670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C87920-CC00-4086-97C2-2D4652E57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dirty="0"/>
              <a:t>Face Replacement | </a:t>
            </a:r>
            <a:r>
              <a:rPr lang="en-US" altLang="zh-CN" sz="3200" dirty="0" err="1"/>
              <a:t>Simswap</a:t>
            </a:r>
            <a:endParaRPr lang="zh-CN" altLang="en-US" sz="32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708AA65-31B1-42B1-97E9-18CC20BFC5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123" y="1230365"/>
            <a:ext cx="10515600" cy="584775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+mn-lt"/>
              </a:rPr>
              <a:t>High Fidelity Face Swapping</a:t>
            </a:r>
          </a:p>
          <a:p>
            <a:endParaRPr lang="zh-CN" altLang="en-US" dirty="0">
              <a:latin typeface="+mn-lt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22AD314-BBE3-43AA-BD3F-28376472FF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5305" y="1879556"/>
            <a:ext cx="5281389" cy="2008659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5F889442-7A4E-4487-A2C4-B0D2E2956599}"/>
              </a:ext>
            </a:extLst>
          </p:cNvPr>
          <p:cNvSpPr txBox="1"/>
          <p:nvPr/>
        </p:nvSpPr>
        <p:spPr>
          <a:xfrm>
            <a:off x="387103" y="6306402"/>
            <a:ext cx="111094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Chen, R.</a:t>
            </a:r>
            <a:r>
              <a:rPr lang="zh-CN" altLang="en-US" sz="12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et</a:t>
            </a:r>
            <a:r>
              <a:rPr lang="zh-CN" altLang="en-US" sz="12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al. </a:t>
            </a:r>
            <a:r>
              <a:rPr lang="en-US" altLang="zh-CN" sz="12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Simswap</a:t>
            </a:r>
            <a:r>
              <a:rPr lang="en-US" altLang="zh-CN" sz="12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an efficient framework for high fidelity face swapping. ACM MM,</a:t>
            </a:r>
            <a:r>
              <a:rPr lang="zh-CN" altLang="en-US" sz="12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2021.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D9203927-6C68-4D2F-8F86-AC9CB7C105C9}"/>
              </a:ext>
            </a:extLst>
          </p:cNvPr>
          <p:cNvGrpSpPr/>
          <p:nvPr/>
        </p:nvGrpSpPr>
        <p:grpSpPr>
          <a:xfrm>
            <a:off x="884487" y="4108531"/>
            <a:ext cx="10423025" cy="2030324"/>
            <a:chOff x="884487" y="4108531"/>
            <a:chExt cx="10423025" cy="2030324"/>
          </a:xfrm>
        </p:grpSpPr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4B205E9A-5290-4238-A233-DFC1E6AC800C}"/>
                </a:ext>
              </a:extLst>
            </p:cNvPr>
            <p:cNvGrpSpPr/>
            <p:nvPr/>
          </p:nvGrpSpPr>
          <p:grpSpPr>
            <a:xfrm>
              <a:off x="884487" y="4108531"/>
              <a:ext cx="10423025" cy="2030324"/>
              <a:chOff x="641527" y="4057040"/>
              <a:chExt cx="10423025" cy="2030324"/>
            </a:xfrm>
          </p:grpSpPr>
          <p:grpSp>
            <p:nvGrpSpPr>
              <p:cNvPr id="14" name="组合 13">
                <a:extLst>
                  <a:ext uri="{FF2B5EF4-FFF2-40B4-BE49-F238E27FC236}">
                    <a16:creationId xmlns:a16="http://schemas.microsoft.com/office/drawing/2014/main" id="{3419ADBF-46E5-4B48-A4EB-30C4A40B3907}"/>
                  </a:ext>
                </a:extLst>
              </p:cNvPr>
              <p:cNvGrpSpPr/>
              <p:nvPr/>
            </p:nvGrpSpPr>
            <p:grpSpPr>
              <a:xfrm>
                <a:off x="641527" y="4071140"/>
                <a:ext cx="5472112" cy="2016224"/>
                <a:chOff x="695400" y="4136397"/>
                <a:chExt cx="5544616" cy="2016224"/>
              </a:xfrm>
            </p:grpSpPr>
            <p:sp>
              <p:nvSpPr>
                <p:cNvPr id="13" name="矩形 12">
                  <a:extLst>
                    <a:ext uri="{FF2B5EF4-FFF2-40B4-BE49-F238E27FC236}">
                      <a16:creationId xmlns:a16="http://schemas.microsoft.com/office/drawing/2014/main" id="{7045730E-D4C1-4A62-8B3A-43EBDB64D082}"/>
                    </a:ext>
                  </a:extLst>
                </p:cNvPr>
                <p:cNvSpPr/>
                <p:nvPr/>
              </p:nvSpPr>
              <p:spPr>
                <a:xfrm>
                  <a:off x="695400" y="4136397"/>
                  <a:ext cx="5544616" cy="2016224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rgbClr val="D1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600" dirty="0"/>
                </a:p>
              </p:txBody>
            </p:sp>
            <p:sp>
              <p:nvSpPr>
                <p:cNvPr id="12" name="文本框 11">
                  <a:extLst>
                    <a:ext uri="{FF2B5EF4-FFF2-40B4-BE49-F238E27FC236}">
                      <a16:creationId xmlns:a16="http://schemas.microsoft.com/office/drawing/2014/main" id="{01857CEC-E8D8-4350-8CCA-C0D92BF05EEB}"/>
                    </a:ext>
                  </a:extLst>
                </p:cNvPr>
                <p:cNvSpPr txBox="1"/>
                <p:nvPr/>
              </p:nvSpPr>
              <p:spPr>
                <a:xfrm>
                  <a:off x="983432" y="4359679"/>
                  <a:ext cx="4968552" cy="16312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sz="2000" dirty="0"/>
                    <a:t>❌</a:t>
                  </a:r>
                  <a:r>
                    <a:rPr lang="en-US" altLang="zh-CN" sz="2000" dirty="0"/>
                    <a:t>lack the ability to </a:t>
                  </a:r>
                  <a:r>
                    <a:rPr lang="en-US" altLang="zh-CN" sz="2000" b="1" i="1" dirty="0">
                      <a:solidFill>
                        <a:srgbClr val="D10000"/>
                      </a:solidFill>
                    </a:rPr>
                    <a:t>generalize to arbitrary identity </a:t>
                  </a:r>
                </a:p>
                <a:p>
                  <a:endParaRPr lang="en-US" altLang="zh-CN" sz="2000" b="1" i="1" dirty="0">
                    <a:solidFill>
                      <a:srgbClr val="D10000"/>
                    </a:solidFill>
                  </a:endParaRPr>
                </a:p>
                <a:p>
                  <a:r>
                    <a:rPr lang="zh-CN" altLang="en-US" sz="2000" dirty="0"/>
                    <a:t>❌</a:t>
                  </a:r>
                  <a:r>
                    <a:rPr lang="en-US" altLang="zh-CN" sz="2000" dirty="0"/>
                    <a:t>fail to </a:t>
                  </a:r>
                  <a:r>
                    <a:rPr lang="en-US" altLang="zh-CN" sz="2000" b="1" i="1" dirty="0">
                      <a:solidFill>
                        <a:srgbClr val="D10000"/>
                      </a:solidFill>
                    </a:rPr>
                    <a:t>preserve attributes</a:t>
                  </a:r>
                  <a:r>
                    <a:rPr lang="en-US" altLang="zh-CN" sz="2000" dirty="0"/>
                    <a:t> like facial expression and gaze direction</a:t>
                  </a:r>
                  <a:endParaRPr lang="zh-CN" altLang="en-US" sz="2000" dirty="0"/>
                </a:p>
              </p:txBody>
            </p:sp>
          </p:grpSp>
          <p:sp>
            <p:nvSpPr>
              <p:cNvPr id="15" name="箭头: 右 14">
                <a:extLst>
                  <a:ext uri="{FF2B5EF4-FFF2-40B4-BE49-F238E27FC236}">
                    <a16:creationId xmlns:a16="http://schemas.microsoft.com/office/drawing/2014/main" id="{8ABF467A-FD2A-4FC4-AFFA-2BFACAA3CA5A}"/>
                  </a:ext>
                </a:extLst>
              </p:cNvPr>
              <p:cNvSpPr/>
              <p:nvPr/>
            </p:nvSpPr>
            <p:spPr>
              <a:xfrm>
                <a:off x="6312024" y="4783255"/>
                <a:ext cx="504056" cy="584775"/>
              </a:xfrm>
              <a:prstGeom prst="rightArrow">
                <a:avLst/>
              </a:prstGeom>
              <a:solidFill>
                <a:schemeClr val="bg1"/>
              </a:solidFill>
              <a:ln w="28575">
                <a:solidFill>
                  <a:srgbClr val="D1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/>
              </a:p>
            </p:txBody>
          </p:sp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787EBF49-88EE-4B56-AD7A-E5E1A112440D}"/>
                  </a:ext>
                </a:extLst>
              </p:cNvPr>
              <p:cNvSpPr txBox="1"/>
              <p:nvPr/>
            </p:nvSpPr>
            <p:spPr>
              <a:xfrm>
                <a:off x="7240829" y="4057040"/>
                <a:ext cx="3823722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2000" dirty="0"/>
                  <a:t>ID Injection Module (IIM)</a:t>
                </a:r>
              </a:p>
              <a:p>
                <a:pPr algn="ctr"/>
                <a:r>
                  <a:rPr lang="en-US" altLang="zh-CN" sz="2000" dirty="0"/>
                  <a:t>(</a:t>
                </a:r>
                <a:r>
                  <a:rPr lang="zh-CN" altLang="en-US" sz="2000" dirty="0"/>
                  <a:t>身份注入模块</a:t>
                </a:r>
                <a:r>
                  <a:rPr lang="en-US" altLang="zh-CN" sz="2000" dirty="0"/>
                  <a:t>) </a:t>
                </a:r>
                <a:endParaRPr lang="zh-CN" altLang="en-US" sz="2000" dirty="0"/>
              </a:p>
            </p:txBody>
          </p:sp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C26CE800-4487-4BFA-B4F9-5ACF76578AF2}"/>
                  </a:ext>
                </a:extLst>
              </p:cNvPr>
              <p:cNvSpPr txBox="1"/>
              <p:nvPr/>
            </p:nvSpPr>
            <p:spPr>
              <a:xfrm>
                <a:off x="7240829" y="5270996"/>
                <a:ext cx="3823723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2000" dirty="0"/>
                  <a:t>Weak Feature Matching Loss</a:t>
                </a:r>
              </a:p>
              <a:p>
                <a:pPr algn="ctr"/>
                <a:r>
                  <a:rPr lang="en-US" altLang="zh-CN" sz="2000" dirty="0"/>
                  <a:t>(</a:t>
                </a:r>
                <a:r>
                  <a:rPr lang="zh-CN" altLang="en-US" sz="2000" dirty="0"/>
                  <a:t>弱特征匹配损失</a:t>
                </a:r>
                <a:r>
                  <a:rPr lang="en-US" altLang="zh-CN" sz="2000" dirty="0"/>
                  <a:t>)</a:t>
                </a:r>
                <a:endParaRPr lang="zh-CN" altLang="en-US" sz="2000" dirty="0"/>
              </a:p>
            </p:txBody>
          </p:sp>
          <p:sp>
            <p:nvSpPr>
              <p:cNvPr id="23" name="左中括号 22">
                <a:extLst>
                  <a:ext uri="{FF2B5EF4-FFF2-40B4-BE49-F238E27FC236}">
                    <a16:creationId xmlns:a16="http://schemas.microsoft.com/office/drawing/2014/main" id="{9784230B-E0AA-4421-AEA7-EAEB9A5E549D}"/>
                  </a:ext>
                </a:extLst>
              </p:cNvPr>
              <p:cNvSpPr/>
              <p:nvPr/>
            </p:nvSpPr>
            <p:spPr>
              <a:xfrm>
                <a:off x="7014465" y="4464789"/>
                <a:ext cx="229634" cy="1221706"/>
              </a:xfrm>
              <a:prstGeom prst="leftBracket">
                <a:avLst/>
              </a:prstGeom>
              <a:ln w="28575">
                <a:solidFill>
                  <a:srgbClr val="D1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/>
              </a:p>
            </p:txBody>
          </p:sp>
        </p:grp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DFD6FFF9-CC76-4844-84A5-018DD171D7CE}"/>
                </a:ext>
              </a:extLst>
            </p:cNvPr>
            <p:cNvCxnSpPr>
              <a:cxnSpLocks/>
            </p:cNvCxnSpPr>
            <p:nvPr/>
          </p:nvCxnSpPr>
          <p:spPr>
            <a:xfrm>
              <a:off x="7680176" y="4939528"/>
              <a:ext cx="3456384" cy="0"/>
            </a:xfrm>
            <a:prstGeom prst="line">
              <a:avLst/>
            </a:prstGeom>
            <a:ln w="28575">
              <a:solidFill>
                <a:srgbClr val="D1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id="{47FCB40B-C798-40E9-936E-31796384A37E}"/>
                </a:ext>
              </a:extLst>
            </p:cNvPr>
            <p:cNvCxnSpPr>
              <a:cxnSpLocks/>
            </p:cNvCxnSpPr>
            <p:nvPr/>
          </p:nvCxnSpPr>
          <p:spPr>
            <a:xfrm>
              <a:off x="7708344" y="6138855"/>
              <a:ext cx="3456384" cy="0"/>
            </a:xfrm>
            <a:prstGeom prst="line">
              <a:avLst/>
            </a:prstGeom>
            <a:ln w="28575">
              <a:solidFill>
                <a:srgbClr val="D1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527407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C87920-CC00-4086-97C2-2D4652E57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dirty="0"/>
              <a:t>Face Replacement | </a:t>
            </a:r>
            <a:r>
              <a:rPr lang="en-US" altLang="zh-CN" sz="3200" dirty="0" err="1"/>
              <a:t>Simswap</a:t>
            </a:r>
            <a:endParaRPr lang="zh-CN" altLang="en-US" sz="32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708AA65-31B1-42B1-97E9-18CC20BFC5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361" y="1215773"/>
            <a:ext cx="10515600" cy="584775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+mn-lt"/>
              </a:rPr>
              <a:t>High Fidelity Face Swapping</a:t>
            </a:r>
          </a:p>
          <a:p>
            <a:endParaRPr lang="zh-CN" altLang="en-US" dirty="0">
              <a:latin typeface="+mn-lt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F889442-7A4E-4487-A2C4-B0D2E2956599}"/>
              </a:ext>
            </a:extLst>
          </p:cNvPr>
          <p:cNvSpPr txBox="1"/>
          <p:nvPr/>
        </p:nvSpPr>
        <p:spPr>
          <a:xfrm>
            <a:off x="479376" y="6306402"/>
            <a:ext cx="110172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Chen, R., et</a:t>
            </a:r>
            <a:r>
              <a:rPr lang="zh-CN" altLang="en-US" sz="1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al.</a:t>
            </a:r>
            <a:r>
              <a:rPr lang="zh-CN" altLang="en-US" sz="1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Simswap</a:t>
            </a:r>
            <a:r>
              <a:rPr lang="en-US" altLang="zh-CN" sz="1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an efficient framework for high fidelity face swapping. ACM MM,</a:t>
            </a:r>
            <a:r>
              <a:rPr lang="zh-CN" altLang="en-US" sz="1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2020</a:t>
            </a:r>
            <a:endParaRPr lang="zh-CN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C00A005-A9AA-4205-8560-B7EAD253C3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006" y="1838106"/>
            <a:ext cx="10864270" cy="389515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7BECC806-3886-4859-B62E-8114D08997AE}"/>
              </a:ext>
            </a:extLst>
          </p:cNvPr>
          <p:cNvSpPr/>
          <p:nvPr/>
        </p:nvSpPr>
        <p:spPr>
          <a:xfrm>
            <a:off x="2783632" y="1913221"/>
            <a:ext cx="864096" cy="1728192"/>
          </a:xfrm>
          <a:prstGeom prst="rect">
            <a:avLst/>
          </a:prstGeom>
          <a:noFill/>
          <a:ln w="28575">
            <a:solidFill>
              <a:srgbClr val="D1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68FB23AF-0CA9-472E-9F47-7EACF70832F5}"/>
              </a:ext>
            </a:extLst>
          </p:cNvPr>
          <p:cNvSpPr/>
          <p:nvPr/>
        </p:nvSpPr>
        <p:spPr>
          <a:xfrm>
            <a:off x="10344472" y="3356992"/>
            <a:ext cx="1152128" cy="359346"/>
          </a:xfrm>
          <a:prstGeom prst="rect">
            <a:avLst/>
          </a:prstGeom>
          <a:noFill/>
          <a:ln w="28575">
            <a:solidFill>
              <a:srgbClr val="D1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</p:spTree>
    <p:extLst>
      <p:ext uri="{BB962C8B-B14F-4D97-AF65-F5344CB8AC3E}">
        <p14:creationId xmlns:p14="http://schemas.microsoft.com/office/powerpoint/2010/main" val="3579846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C87920-CC00-4086-97C2-2D4652E57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dirty="0"/>
              <a:t>Face Replacement | </a:t>
            </a:r>
            <a:r>
              <a:rPr lang="en-US" altLang="zh-CN" sz="3200" dirty="0" err="1"/>
              <a:t>Simswap</a:t>
            </a:r>
            <a:endParaRPr lang="zh-CN" altLang="en-US" sz="32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708AA65-31B1-42B1-97E9-18CC20BFC5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888" y="1212999"/>
            <a:ext cx="10515600" cy="584775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+mn-lt"/>
              </a:rPr>
              <a:t>Identity Loss</a:t>
            </a:r>
            <a:endParaRPr lang="zh-CN" altLang="en-US" dirty="0">
              <a:latin typeface="+mn-lt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6B0D42B-0845-48E6-86A2-524CBD7E34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5720" y="1575001"/>
            <a:ext cx="4105844" cy="1141988"/>
          </a:xfrm>
          <a:prstGeom prst="rect">
            <a:avLst/>
          </a:prstGeom>
        </p:spPr>
      </p:pic>
      <p:sp>
        <p:nvSpPr>
          <p:cNvPr id="11" name="内容占位符 2">
            <a:extLst>
              <a:ext uri="{FF2B5EF4-FFF2-40B4-BE49-F238E27FC236}">
                <a16:creationId xmlns:a16="http://schemas.microsoft.com/office/drawing/2014/main" id="{59FDF466-8E17-41FA-AC2C-D3AAA6CA0790}"/>
              </a:ext>
            </a:extLst>
          </p:cNvPr>
          <p:cNvSpPr txBox="1">
            <a:spLocks/>
          </p:cNvSpPr>
          <p:nvPr/>
        </p:nvSpPr>
        <p:spPr>
          <a:xfrm>
            <a:off x="623888" y="2891974"/>
            <a:ext cx="10515600" cy="5847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+mn-lt"/>
              </a:rPr>
              <a:t>Weak Feature Matching Loss</a:t>
            </a:r>
            <a:endParaRPr lang="zh-CN" altLang="en-US" dirty="0">
              <a:latin typeface="+mn-lt"/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8D46016D-EEA5-4A54-A61F-65814B062D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7688" y="3695053"/>
            <a:ext cx="5760640" cy="1055894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0D986797-9FC4-46BF-934D-917CA2D2B0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9102" y="4969252"/>
            <a:ext cx="3673796" cy="1089172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87359F99-956A-C890-52CE-A68101ABAD94}"/>
              </a:ext>
            </a:extLst>
          </p:cNvPr>
          <p:cNvSpPr txBox="1"/>
          <p:nvPr/>
        </p:nvSpPr>
        <p:spPr>
          <a:xfrm>
            <a:off x="479376" y="6306402"/>
            <a:ext cx="110172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Chen, R., et</a:t>
            </a:r>
            <a:r>
              <a:rPr lang="zh-CN" altLang="en-US" sz="1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al.</a:t>
            </a:r>
            <a:r>
              <a:rPr lang="zh-CN" altLang="en-US" sz="1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Simswap</a:t>
            </a:r>
            <a:r>
              <a:rPr lang="en-US" altLang="zh-CN" sz="1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an efficient framework for high fidelity face swapping. ACM MM,</a:t>
            </a:r>
            <a:r>
              <a:rPr lang="zh-CN" altLang="en-US" sz="1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2020</a:t>
            </a:r>
            <a:endParaRPr lang="zh-CN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1363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DD83F6-C000-469B-BD76-A2E1A1A67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dirty="0"/>
              <a:t>This Week</a:t>
            </a:r>
            <a:endParaRPr lang="zh-CN" altLang="en-US" sz="32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211CE6D-5DBD-4D56-950D-10CCE2C77B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2400" dirty="0"/>
              <a:t> General Tampering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2400" dirty="0"/>
              <a:t> Deepfake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2400" dirty="0"/>
              <a:t> </a:t>
            </a:r>
            <a:r>
              <a:rPr lang="en-US" altLang="zh-CN" sz="2400" b="1" dirty="0"/>
              <a:t>Deepfake Videos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2400" dirty="0"/>
              <a:t> Detection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62455050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4C67963-7DAF-431A-807D-73CA1A497F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dirty="0"/>
              <a:t>Deepfake Videos</a:t>
            </a:r>
            <a:endParaRPr lang="zh-CN" altLang="en-US" sz="32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C7743F8-F6F7-4B2E-B2FB-B87860B76A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888" y="1201710"/>
            <a:ext cx="10515600" cy="1651225"/>
          </a:xfrm>
        </p:spPr>
        <p:txBody>
          <a:bodyPr>
            <a:normAutofit lnSpcReduction="10000"/>
          </a:bodyPr>
          <a:lstStyle/>
          <a:p>
            <a:r>
              <a:rPr lang="en-US" altLang="zh-CN" dirty="0">
                <a:latin typeface="+mn-lt"/>
              </a:rPr>
              <a:t>More dimensions:</a:t>
            </a:r>
          </a:p>
          <a:p>
            <a:pPr lvl="1"/>
            <a:r>
              <a:rPr lang="en-US" altLang="zh-CN" dirty="0">
                <a:latin typeface="+mn-lt"/>
              </a:rPr>
              <a:t>Timing information</a:t>
            </a:r>
            <a:endParaRPr lang="en-US" altLang="zh-CN" dirty="0"/>
          </a:p>
          <a:p>
            <a:pPr lvl="1"/>
            <a:r>
              <a:rPr lang="en-US" altLang="zh-CN" dirty="0">
                <a:latin typeface="+mn-lt"/>
              </a:rPr>
              <a:t>The relative position of different subjects and objects</a:t>
            </a:r>
          </a:p>
          <a:p>
            <a:pPr lvl="1"/>
            <a:r>
              <a:rPr lang="en-US" altLang="zh-CN" dirty="0">
                <a:latin typeface="+mn-lt"/>
              </a:rPr>
              <a:t>Audio fakes</a:t>
            </a:r>
            <a:endParaRPr lang="zh-CN" altLang="en-US" dirty="0"/>
          </a:p>
        </p:txBody>
      </p:sp>
      <p:pic>
        <p:nvPicPr>
          <p:cNvPr id="9" name="You Won’t Believe What Obama Says In This Video! 😉.mp4">
            <a:hlinkClick r:id="" action="ppaction://media"/>
            <a:extLst>
              <a:ext uri="{FF2B5EF4-FFF2-40B4-BE49-F238E27FC236}">
                <a16:creationId xmlns:a16="http://schemas.microsoft.com/office/drawing/2014/main" id="{2BA837FA-D53C-4B74-AFBF-25F57A71D7E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431704" y="2852935"/>
            <a:ext cx="6393485" cy="3596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952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469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20000">
                <p:cTn id="12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4C64D0-A1BE-498C-BD5D-F21DDE8DDA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dirty="0"/>
              <a:t>Deepfake Videos</a:t>
            </a:r>
            <a:endParaRPr lang="zh-CN" altLang="en-US" sz="32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DF656A3-E341-4E7B-835E-0055312D9B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297" y="1196975"/>
            <a:ext cx="10515600" cy="43513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+mn-lt"/>
              </a:rPr>
              <a:t>Challenges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zh-CN" dirty="0">
                <a:latin typeface="+mn-lt"/>
              </a:rPr>
              <a:t>      How to generate reasonable gestures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zh-CN" dirty="0">
                <a:latin typeface="+mn-lt"/>
              </a:rPr>
              <a:t>      How to generate a fake video in high resolution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zh-CN" dirty="0">
                <a:latin typeface="+mn-lt"/>
              </a:rPr>
              <a:t>      How to generate high-quality long videos</a:t>
            </a:r>
            <a:endParaRPr lang="zh-CN" altLang="en-US" sz="2800" dirty="0">
              <a:latin typeface="+mn-lt"/>
            </a:endParaRPr>
          </a:p>
        </p:txBody>
      </p:sp>
      <p:pic>
        <p:nvPicPr>
          <p:cNvPr id="5" name="图形 4" descr="帮助 纯色填充">
            <a:extLst>
              <a:ext uri="{FF2B5EF4-FFF2-40B4-BE49-F238E27FC236}">
                <a16:creationId xmlns:a16="http://schemas.microsoft.com/office/drawing/2014/main" id="{AB015441-D1EA-4E17-AC8B-E9DFA877C5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3432" y="2132856"/>
            <a:ext cx="648072" cy="648072"/>
          </a:xfrm>
          <a:prstGeom prst="rect">
            <a:avLst/>
          </a:prstGeom>
        </p:spPr>
      </p:pic>
      <p:pic>
        <p:nvPicPr>
          <p:cNvPr id="6" name="图形 5" descr="帮助 纯色填充">
            <a:extLst>
              <a:ext uri="{FF2B5EF4-FFF2-40B4-BE49-F238E27FC236}">
                <a16:creationId xmlns:a16="http://schemas.microsoft.com/office/drawing/2014/main" id="{A4418D97-9BC7-4C5F-97E8-928A41FCEA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3432" y="2780928"/>
            <a:ext cx="648072" cy="648072"/>
          </a:xfrm>
          <a:prstGeom prst="rect">
            <a:avLst/>
          </a:prstGeom>
        </p:spPr>
      </p:pic>
      <p:pic>
        <p:nvPicPr>
          <p:cNvPr id="7" name="图形 6" descr="帮助 纯色填充">
            <a:extLst>
              <a:ext uri="{FF2B5EF4-FFF2-40B4-BE49-F238E27FC236}">
                <a16:creationId xmlns:a16="http://schemas.microsoft.com/office/drawing/2014/main" id="{FF4183BA-28C9-4328-A981-39CC3EF473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3432" y="3466450"/>
            <a:ext cx="648072" cy="648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5610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EF0DE35-7736-482A-A2AE-4E96946CD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33414"/>
            <a:ext cx="10873208" cy="572971"/>
          </a:xfrm>
        </p:spPr>
        <p:txBody>
          <a:bodyPr/>
          <a:lstStyle/>
          <a:p>
            <a:r>
              <a:rPr lang="en-US" altLang="zh-CN" sz="3200" b="0" i="0" dirty="0">
                <a:effectLst/>
                <a:latin typeface="Roboto" panose="02000000000000000000" pitchFamily="2" charset="0"/>
              </a:rPr>
              <a:t>Reasonable Gestures</a:t>
            </a:r>
            <a:endParaRPr lang="zh-CN" altLang="en-US" sz="3200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82BE07DC-A2DF-443B-BD49-8085D1FA41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48581" y="1916832"/>
            <a:ext cx="10894838" cy="3709106"/>
          </a:xfr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9C379BDF-A83F-454F-87D7-5A61061D91E4}"/>
              </a:ext>
            </a:extLst>
          </p:cNvPr>
          <p:cNvSpPr txBox="1"/>
          <p:nvPr/>
        </p:nvSpPr>
        <p:spPr>
          <a:xfrm>
            <a:off x="648581" y="6309320"/>
            <a:ext cx="95068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0" i="0" dirty="0" err="1">
                <a:effectLst/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Siarohin</a:t>
            </a:r>
            <a:r>
              <a:rPr lang="en-US" altLang="zh-CN" sz="1400" b="0" i="0" dirty="0">
                <a:effectLst/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, A.</a:t>
            </a:r>
            <a:r>
              <a:rPr lang="zh-CN" altLang="en-US" sz="1400" b="0" i="0" dirty="0">
                <a:effectLst/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altLang="zh-CN" sz="1400" b="0" i="0" dirty="0">
                <a:effectLst/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et</a:t>
            </a:r>
            <a:r>
              <a:rPr lang="zh-CN" altLang="en-US" sz="1400" b="0" i="0" dirty="0">
                <a:effectLst/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altLang="zh-CN" sz="1400" b="0" i="0" dirty="0">
                <a:effectLst/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al. First order motion model for image animation. </a:t>
            </a:r>
            <a:r>
              <a:rPr lang="en-US" altLang="zh-CN" sz="1400" b="0" i="1" dirty="0" err="1">
                <a:effectLst/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NeurIPS</a:t>
            </a:r>
            <a:r>
              <a:rPr lang="en-US" altLang="zh-CN" sz="1400" b="0" i="0" dirty="0">
                <a:effectLst/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, </a:t>
            </a:r>
            <a:r>
              <a:rPr lang="en-US" altLang="zh-CN" sz="1400" b="0" i="1" dirty="0">
                <a:effectLst/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2-19</a:t>
            </a:r>
            <a:r>
              <a:rPr lang="en-US" altLang="zh-CN" sz="1400" b="0" i="0" dirty="0">
                <a:effectLst/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.</a:t>
            </a:r>
            <a:endParaRPr lang="zh-CN" altLang="en-US" sz="14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17E9173-49E6-44CC-9B53-4D9956413EBC}"/>
              </a:ext>
            </a:extLst>
          </p:cNvPr>
          <p:cNvSpPr txBox="1"/>
          <p:nvPr/>
        </p:nvSpPr>
        <p:spPr>
          <a:xfrm>
            <a:off x="648581" y="1196975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b="0" i="0" dirty="0">
                <a:effectLst/>
                <a:latin typeface="Roboto" panose="02000000000000000000" pitchFamily="2" charset="0"/>
              </a:rPr>
              <a:t>First-order-motion Model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1180524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EF0DE35-7736-482A-A2AE-4E96946CD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33414"/>
            <a:ext cx="10873208" cy="572971"/>
          </a:xfrm>
        </p:spPr>
        <p:txBody>
          <a:bodyPr/>
          <a:lstStyle/>
          <a:p>
            <a:r>
              <a:rPr lang="en-US" altLang="zh-CN" sz="3200" b="0" i="0" dirty="0">
                <a:effectLst/>
                <a:latin typeface="Roboto" panose="02000000000000000000" pitchFamily="2" charset="0"/>
              </a:rPr>
              <a:t>Reasonable Gestures</a:t>
            </a:r>
            <a:endParaRPr lang="zh-CN" altLang="en-US" sz="32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C379BDF-A83F-454F-87D7-5A61061D91E4}"/>
              </a:ext>
            </a:extLst>
          </p:cNvPr>
          <p:cNvSpPr txBox="1"/>
          <p:nvPr/>
        </p:nvSpPr>
        <p:spPr>
          <a:xfrm>
            <a:off x="623163" y="6309320"/>
            <a:ext cx="928926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0" i="0" dirty="0" err="1">
                <a:effectLst/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Siarohin</a:t>
            </a:r>
            <a:r>
              <a:rPr lang="en-US" altLang="zh-CN" sz="1400" b="0" i="0" dirty="0">
                <a:effectLst/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, A</a:t>
            </a:r>
            <a:r>
              <a:rPr lang="en-US" altLang="zh-CN" sz="14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.</a:t>
            </a:r>
            <a:r>
              <a:rPr lang="zh-CN" altLang="en-US" sz="14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et</a:t>
            </a:r>
            <a:r>
              <a:rPr lang="zh-CN" altLang="en-US" sz="14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al.</a:t>
            </a:r>
            <a:r>
              <a:rPr lang="zh-CN" altLang="en-US" sz="14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altLang="zh-CN" sz="1400" b="0" i="0" dirty="0">
                <a:effectLst/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First order motion model for image animation. </a:t>
            </a:r>
            <a:r>
              <a:rPr lang="en-US" altLang="zh-CN" sz="1400" b="0" i="1" dirty="0" err="1">
                <a:effectLst/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NeurIPS</a:t>
            </a:r>
            <a:r>
              <a:rPr lang="en-US" altLang="zh-CN" sz="1400" b="0" i="1" dirty="0">
                <a:effectLst/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,</a:t>
            </a:r>
            <a:r>
              <a:rPr lang="zh-CN" altLang="en-US" sz="1400" b="0" i="1" dirty="0">
                <a:effectLst/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altLang="zh-CN" sz="1400" b="0" i="1" dirty="0">
                <a:effectLst/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2019</a:t>
            </a:r>
            <a:r>
              <a:rPr lang="en-US" altLang="zh-CN" sz="1400" b="0" i="0" dirty="0">
                <a:effectLst/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.</a:t>
            </a:r>
            <a:endParaRPr lang="zh-CN" altLang="en-US" sz="14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17E9173-49E6-44CC-9B53-4D9956413EBC}"/>
              </a:ext>
            </a:extLst>
          </p:cNvPr>
          <p:cNvSpPr txBox="1"/>
          <p:nvPr/>
        </p:nvSpPr>
        <p:spPr>
          <a:xfrm>
            <a:off x="648581" y="1196975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/>
              <a:t>Motion Estimation Module</a:t>
            </a:r>
            <a:endParaRPr lang="zh-CN" altLang="en-US" sz="2800" dirty="0"/>
          </a:p>
        </p:txBody>
      </p:sp>
      <p:pic>
        <p:nvPicPr>
          <p:cNvPr id="10" name="内容占位符 4">
            <a:extLst>
              <a:ext uri="{FF2B5EF4-FFF2-40B4-BE49-F238E27FC236}">
                <a16:creationId xmlns:a16="http://schemas.microsoft.com/office/drawing/2014/main" id="{48E62D83-E7E5-4E42-BD4E-71DEE55C8A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3649" t="5824" r="27371" b="11999"/>
          <a:stretch/>
        </p:blipFill>
        <p:spPr>
          <a:xfrm>
            <a:off x="648581" y="2272340"/>
            <a:ext cx="6425734" cy="3048071"/>
          </a:xfr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5939DFE4-2AD6-44A2-B7B1-52427C2702AE}"/>
              </a:ext>
            </a:extLst>
          </p:cNvPr>
          <p:cNvSpPr txBox="1"/>
          <p:nvPr/>
        </p:nvSpPr>
        <p:spPr>
          <a:xfrm>
            <a:off x="7320137" y="2931508"/>
            <a:ext cx="424797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Use a set of </a:t>
            </a:r>
            <a:r>
              <a:rPr lang="en-US" altLang="zh-CN" sz="2000" b="1" i="1" dirty="0">
                <a:solidFill>
                  <a:srgbClr val="FF0000"/>
                </a:solidFill>
              </a:rPr>
              <a:t>learned key points</a:t>
            </a:r>
            <a:r>
              <a:rPr lang="en-US" altLang="zh-CN" sz="2000" dirty="0"/>
              <a:t> and their </a:t>
            </a:r>
            <a:r>
              <a:rPr lang="en-US" altLang="zh-CN" sz="2000" b="1" i="1" dirty="0">
                <a:solidFill>
                  <a:srgbClr val="FF0000"/>
                </a:solidFill>
              </a:rPr>
              <a:t>affine transformations</a:t>
            </a:r>
            <a:r>
              <a:rPr lang="en-US" altLang="zh-CN" sz="2000" dirty="0"/>
              <a:t> to predict dense motion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414743704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EF0DE35-7736-482A-A2AE-4E96946CD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33414"/>
            <a:ext cx="10873208" cy="572971"/>
          </a:xfrm>
        </p:spPr>
        <p:txBody>
          <a:bodyPr/>
          <a:lstStyle/>
          <a:p>
            <a:r>
              <a:rPr lang="en-US" altLang="zh-CN" sz="3200" b="0" i="0" dirty="0">
                <a:effectLst/>
                <a:latin typeface="Roboto" panose="02000000000000000000" pitchFamily="2" charset="0"/>
              </a:rPr>
              <a:t>Reasonable Gestures</a:t>
            </a:r>
            <a:endParaRPr lang="zh-CN" altLang="en-US" sz="3200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17E9173-49E6-44CC-9B53-4D9956413EBC}"/>
              </a:ext>
            </a:extLst>
          </p:cNvPr>
          <p:cNvSpPr txBox="1"/>
          <p:nvPr/>
        </p:nvSpPr>
        <p:spPr>
          <a:xfrm>
            <a:off x="648581" y="1196975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b="0" i="0" dirty="0">
                <a:effectLst/>
                <a:latin typeface="Roboto" panose="02000000000000000000" pitchFamily="2" charset="0"/>
              </a:rPr>
              <a:t>Generation Module</a:t>
            </a:r>
            <a:endParaRPr lang="zh-CN" altLang="en-US" sz="2800" dirty="0"/>
          </a:p>
        </p:txBody>
      </p:sp>
      <p:pic>
        <p:nvPicPr>
          <p:cNvPr id="10" name="内容占位符 4">
            <a:extLst>
              <a:ext uri="{FF2B5EF4-FFF2-40B4-BE49-F238E27FC236}">
                <a16:creationId xmlns:a16="http://schemas.microsoft.com/office/drawing/2014/main" id="{48E62D83-E7E5-4E42-BD4E-71DEE55C8A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84370" t="4005" r="-233" b="41636"/>
          <a:stretch/>
        </p:blipFill>
        <p:spPr>
          <a:xfrm>
            <a:off x="1991544" y="2372004"/>
            <a:ext cx="2304256" cy="2688299"/>
          </a:xfr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5939DFE4-2AD6-44A2-B7B1-52427C2702AE}"/>
              </a:ext>
            </a:extLst>
          </p:cNvPr>
          <p:cNvSpPr txBox="1"/>
          <p:nvPr/>
        </p:nvSpPr>
        <p:spPr>
          <a:xfrm>
            <a:off x="6384032" y="2775158"/>
            <a:ext cx="42479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p"/>
            </a:pPr>
            <a:r>
              <a:rPr lang="en-US" altLang="zh-CN" sz="2000" dirty="0"/>
              <a:t>Warp the source image according to               </a:t>
            </a:r>
          </a:p>
          <a:p>
            <a:pPr marL="342900" indent="-342900">
              <a:buFont typeface="Wingdings" panose="05000000000000000000" pitchFamily="2" charset="2"/>
              <a:buChar char="p"/>
            </a:pPr>
            <a:r>
              <a:rPr lang="en-US" altLang="zh-CN" sz="2000" dirty="0" err="1"/>
              <a:t>Inpaint</a:t>
            </a:r>
            <a:r>
              <a:rPr lang="en-US" altLang="zh-CN" sz="2000" dirty="0"/>
              <a:t> the image parts that are occluded in the source image.</a:t>
            </a:r>
            <a:endParaRPr lang="zh-CN" altLang="en-US" sz="20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41DA292-D504-49E2-A622-7BB126AF4A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0256" y="3140968"/>
            <a:ext cx="867345" cy="470957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1C80C689-E934-C59A-6B94-6DD3978C6AE5}"/>
              </a:ext>
            </a:extLst>
          </p:cNvPr>
          <p:cNvSpPr txBox="1"/>
          <p:nvPr/>
        </p:nvSpPr>
        <p:spPr>
          <a:xfrm>
            <a:off x="623163" y="6309320"/>
            <a:ext cx="928926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0" i="0" dirty="0" err="1">
                <a:effectLst/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Siarohin</a:t>
            </a:r>
            <a:r>
              <a:rPr lang="en-US" altLang="zh-CN" sz="1400" b="0" i="0" dirty="0">
                <a:effectLst/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, A</a:t>
            </a:r>
            <a:r>
              <a:rPr lang="en-US" altLang="zh-CN" sz="14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.</a:t>
            </a:r>
            <a:r>
              <a:rPr lang="zh-CN" altLang="en-US" sz="14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et</a:t>
            </a:r>
            <a:r>
              <a:rPr lang="zh-CN" altLang="en-US" sz="14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al.</a:t>
            </a:r>
            <a:r>
              <a:rPr lang="zh-CN" altLang="en-US" sz="14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altLang="zh-CN" sz="1400" b="0" i="0" dirty="0">
                <a:effectLst/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First order motion model for image animation. </a:t>
            </a:r>
            <a:r>
              <a:rPr lang="en-US" altLang="zh-CN" sz="1400" b="0" i="1" dirty="0" err="1">
                <a:effectLst/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NeurIPS</a:t>
            </a:r>
            <a:r>
              <a:rPr lang="en-US" altLang="zh-CN" sz="1400" b="0" i="1" dirty="0">
                <a:effectLst/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,</a:t>
            </a:r>
            <a:r>
              <a:rPr lang="zh-CN" altLang="en-US" sz="1400" b="0" i="1" dirty="0">
                <a:effectLst/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altLang="zh-CN" sz="1400" b="0" i="1" dirty="0">
                <a:effectLst/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2019</a:t>
            </a:r>
            <a:r>
              <a:rPr lang="en-US" altLang="zh-CN" sz="1400" b="0" i="0" dirty="0">
                <a:effectLst/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.</a:t>
            </a:r>
            <a:endParaRPr lang="zh-CN" altLang="en-US" sz="14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09088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2">
            <a:extLst>
              <a:ext uri="{FF2B5EF4-FFF2-40B4-BE49-F238E27FC236}">
                <a16:creationId xmlns:a16="http://schemas.microsoft.com/office/drawing/2014/main" id="{0727B1A4-9215-C74D-9471-2E54E23B1085}"/>
              </a:ext>
            </a:extLst>
          </p:cNvPr>
          <p:cNvSpPr txBox="1">
            <a:spLocks/>
          </p:cNvSpPr>
          <p:nvPr/>
        </p:nvSpPr>
        <p:spPr>
          <a:xfrm>
            <a:off x="335360" y="176002"/>
            <a:ext cx="10799967" cy="5683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DF043FD-3065-BF4C-923D-32AB9FA740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1540" y="3448207"/>
            <a:ext cx="9493204" cy="2384767"/>
          </a:xfrm>
          <a:prstGeom prst="rect">
            <a:avLst/>
          </a:prstGeom>
        </p:spPr>
      </p:pic>
      <p:pic>
        <p:nvPicPr>
          <p:cNvPr id="41" name="图片 40">
            <a:extLst>
              <a:ext uri="{FF2B5EF4-FFF2-40B4-BE49-F238E27FC236}">
                <a16:creationId xmlns:a16="http://schemas.microsoft.com/office/drawing/2014/main" id="{31900486-C91F-9E9D-CA8F-8C3D9DC22B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1540" y="1548763"/>
            <a:ext cx="1760812" cy="1748627"/>
          </a:xfrm>
          <a:prstGeom prst="rect">
            <a:avLst/>
          </a:prstGeom>
        </p:spPr>
      </p:pic>
      <p:sp>
        <p:nvSpPr>
          <p:cNvPr id="42" name="文本框 42">
            <a:extLst>
              <a:ext uri="{FF2B5EF4-FFF2-40B4-BE49-F238E27FC236}">
                <a16:creationId xmlns:a16="http://schemas.microsoft.com/office/drawing/2014/main" id="{3C565E5D-6113-0FD6-F982-4C65F7E72009}"/>
              </a:ext>
            </a:extLst>
          </p:cNvPr>
          <p:cNvSpPr txBox="1"/>
          <p:nvPr/>
        </p:nvSpPr>
        <p:spPr>
          <a:xfrm>
            <a:off x="3002351" y="1572011"/>
            <a:ext cx="1562277" cy="1508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b="1" dirty="0">
                <a:solidFill>
                  <a:srgbClr val="FF0000"/>
                </a:solidFill>
                <a:ea typeface="微软雅黑" panose="020B0503020204020204" pitchFamily="34" charset="-122"/>
              </a:rPr>
              <a:t>DALL·E 3</a:t>
            </a:r>
          </a:p>
          <a:p>
            <a:endParaRPr lang="en-US" altLang="zh-CN" sz="1600" b="1" dirty="0">
              <a:solidFill>
                <a:srgbClr val="1C58C6"/>
              </a:solidFill>
              <a:ea typeface="微软雅黑" panose="020B0503020204020204" pitchFamily="34" charset="-122"/>
            </a:endParaRPr>
          </a:p>
          <a:p>
            <a:r>
              <a:rPr lang="en-US" altLang="zh-CN" sz="1600" b="1" dirty="0" err="1">
                <a:solidFill>
                  <a:srgbClr val="1C58C6"/>
                </a:solidFill>
                <a:ea typeface="微软雅黑" panose="020B0503020204020204" pitchFamily="34" charset="-122"/>
              </a:rPr>
              <a:t>OpenAI</a:t>
            </a:r>
            <a:endParaRPr lang="en-US" altLang="zh-CN" sz="1600" b="1" dirty="0">
              <a:solidFill>
                <a:srgbClr val="1C58C6"/>
              </a:solidFill>
              <a:ea typeface="微软雅黑" panose="020B0503020204020204" pitchFamily="34" charset="-122"/>
            </a:endParaRPr>
          </a:p>
          <a:p>
            <a:endParaRPr lang="en-US" altLang="zh-CN" sz="1600" b="1" dirty="0">
              <a:solidFill>
                <a:srgbClr val="FF0000"/>
              </a:solidFill>
              <a:ea typeface="微软雅黑" panose="020B0503020204020204" pitchFamily="34" charset="-122"/>
            </a:endParaRPr>
          </a:p>
          <a:p>
            <a:r>
              <a:rPr lang="en-US" altLang="zh-CN" sz="1400" dirty="0">
                <a:ea typeface="微软雅黑" panose="020B0503020204020204" pitchFamily="34" charset="-122"/>
              </a:rPr>
              <a:t>Text2Image,</a:t>
            </a:r>
            <a:r>
              <a:rPr lang="zh-CN" altLang="en-US" sz="1400" dirty="0">
                <a:ea typeface="微软雅黑" panose="020B0503020204020204" pitchFamily="34" charset="-122"/>
              </a:rPr>
              <a:t> </a:t>
            </a:r>
            <a:endParaRPr lang="en-US" altLang="zh-CN" sz="1400" dirty="0">
              <a:ea typeface="微软雅黑" panose="020B0503020204020204" pitchFamily="34" charset="-122"/>
            </a:endParaRPr>
          </a:p>
          <a:p>
            <a:r>
              <a:rPr lang="en-US" altLang="zh-CN" sz="1400" dirty="0">
                <a:ea typeface="微软雅黑" panose="020B0503020204020204" pitchFamily="34" charset="-122"/>
              </a:rPr>
              <a:t>Image Editing…</a:t>
            </a:r>
            <a:endParaRPr lang="zh-CN" altLang="en-US" sz="1400" dirty="0"/>
          </a:p>
        </p:txBody>
      </p:sp>
      <p:pic>
        <p:nvPicPr>
          <p:cNvPr id="43" name="Picture 2" descr="谷歌亮出 AI“王牌”Imagen，生成超逼真图片，网友：OpenAI DALL-E 要被碾压了？">
            <a:extLst>
              <a:ext uri="{FF2B5EF4-FFF2-40B4-BE49-F238E27FC236}">
                <a16:creationId xmlns:a16="http://schemas.microsoft.com/office/drawing/2014/main" id="{E5406369-010C-9C7C-B4AE-0C1EA8F729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532" y="1541684"/>
            <a:ext cx="1772593" cy="1761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文本框 43">
            <a:extLst>
              <a:ext uri="{FF2B5EF4-FFF2-40B4-BE49-F238E27FC236}">
                <a16:creationId xmlns:a16="http://schemas.microsoft.com/office/drawing/2014/main" id="{D0297F0B-4646-1B9B-4EC1-2CA833C0EF9B}"/>
              </a:ext>
            </a:extLst>
          </p:cNvPr>
          <p:cNvSpPr txBox="1"/>
          <p:nvPr/>
        </p:nvSpPr>
        <p:spPr>
          <a:xfrm>
            <a:off x="6252125" y="1564932"/>
            <a:ext cx="1264196" cy="1508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b="1" dirty="0">
                <a:solidFill>
                  <a:srgbClr val="FF0000"/>
                </a:solidFill>
                <a:ea typeface="微软雅黑" panose="020B0503020204020204" pitchFamily="34" charset="-122"/>
              </a:rPr>
              <a:t>Imagen</a:t>
            </a:r>
            <a:r>
              <a:rPr lang="zh-CN" altLang="en-US" sz="1600" b="1" dirty="0">
                <a:solidFill>
                  <a:srgbClr val="FF0000"/>
                </a:solidFill>
                <a:ea typeface="微软雅黑" panose="020B0503020204020204" pitchFamily="34" charset="-122"/>
              </a:rPr>
              <a:t> </a:t>
            </a:r>
            <a:r>
              <a:rPr lang="en-US" altLang="zh-CN" sz="1600" b="1" dirty="0">
                <a:solidFill>
                  <a:srgbClr val="FF0000"/>
                </a:solidFill>
                <a:ea typeface="微软雅黑" panose="020B0503020204020204" pitchFamily="34" charset="-122"/>
              </a:rPr>
              <a:t>2</a:t>
            </a:r>
          </a:p>
          <a:p>
            <a:endParaRPr lang="en-US" altLang="zh-CN" sz="1600" b="1" dirty="0">
              <a:solidFill>
                <a:srgbClr val="1C58C6"/>
              </a:solidFill>
              <a:ea typeface="微软雅黑" panose="020B0503020204020204" pitchFamily="34" charset="-122"/>
            </a:endParaRPr>
          </a:p>
          <a:p>
            <a:r>
              <a:rPr lang="en-US" altLang="zh-CN" sz="1600" b="1" dirty="0">
                <a:solidFill>
                  <a:srgbClr val="1C58C6"/>
                </a:solidFill>
                <a:ea typeface="微软雅黑" panose="020B0503020204020204" pitchFamily="34" charset="-122"/>
              </a:rPr>
              <a:t>Google</a:t>
            </a:r>
          </a:p>
          <a:p>
            <a:endParaRPr lang="en-US" altLang="zh-CN" sz="1600" b="1" dirty="0">
              <a:solidFill>
                <a:srgbClr val="FF0000"/>
              </a:solidFill>
              <a:ea typeface="微软雅黑" panose="020B0503020204020204" pitchFamily="34" charset="-122"/>
            </a:endParaRPr>
          </a:p>
          <a:p>
            <a:r>
              <a:rPr lang="en-US" altLang="zh-CN" sz="1400" dirty="0">
                <a:ea typeface="微软雅黑" panose="020B0503020204020204" pitchFamily="34" charset="-122"/>
              </a:rPr>
              <a:t>Text2Image,</a:t>
            </a:r>
            <a:r>
              <a:rPr lang="zh-CN" altLang="en-US" sz="1400" dirty="0">
                <a:ea typeface="微软雅黑" panose="020B0503020204020204" pitchFamily="34" charset="-122"/>
              </a:rPr>
              <a:t> </a:t>
            </a:r>
            <a:r>
              <a:rPr lang="en-US" altLang="zh-CN" sz="1400" dirty="0">
                <a:ea typeface="微软雅黑" panose="020B0503020204020204" pitchFamily="34" charset="-122"/>
              </a:rPr>
              <a:t>Text2Vedio</a:t>
            </a:r>
            <a:endParaRPr lang="zh-CN" altLang="en-US" sz="1400" dirty="0"/>
          </a:p>
        </p:txBody>
      </p:sp>
      <p:pic>
        <p:nvPicPr>
          <p:cNvPr id="45" name="图片 45">
            <a:extLst>
              <a:ext uri="{FF2B5EF4-FFF2-40B4-BE49-F238E27FC236}">
                <a16:creationId xmlns:a16="http://schemas.microsoft.com/office/drawing/2014/main" id="{93D95B43-7367-AA34-A528-CBBAF6BDE7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23357" y="1541684"/>
            <a:ext cx="1742200" cy="1748628"/>
          </a:xfrm>
          <a:prstGeom prst="rect">
            <a:avLst/>
          </a:prstGeom>
        </p:spPr>
      </p:pic>
      <p:sp>
        <p:nvSpPr>
          <p:cNvPr id="46" name="文本框 46">
            <a:extLst>
              <a:ext uri="{FF2B5EF4-FFF2-40B4-BE49-F238E27FC236}">
                <a16:creationId xmlns:a16="http://schemas.microsoft.com/office/drawing/2014/main" id="{882BB74B-D34C-EC8B-1D26-BC5142B96CAF}"/>
              </a:ext>
            </a:extLst>
          </p:cNvPr>
          <p:cNvSpPr txBox="1"/>
          <p:nvPr/>
        </p:nvSpPr>
        <p:spPr>
          <a:xfrm>
            <a:off x="9165556" y="1564932"/>
            <a:ext cx="1879031" cy="1508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b="1" i="0" dirty="0">
                <a:solidFill>
                  <a:srgbClr val="FF0000"/>
                </a:solidFill>
                <a:effectLst/>
                <a:ea typeface="微软雅黑" panose="020B0503020204020204" pitchFamily="34" charset="-122"/>
              </a:rPr>
              <a:t>Stable Diffusion</a:t>
            </a:r>
            <a:r>
              <a:rPr lang="zh-CN" altLang="en-US" sz="1600" b="1" i="0" dirty="0">
                <a:solidFill>
                  <a:srgbClr val="FF0000"/>
                </a:solidFill>
                <a:effectLst/>
                <a:ea typeface="微软雅黑" panose="020B0503020204020204" pitchFamily="34" charset="-122"/>
              </a:rPr>
              <a:t> </a:t>
            </a:r>
            <a:r>
              <a:rPr lang="en-US" altLang="zh-CN" sz="1600" b="1" dirty="0">
                <a:solidFill>
                  <a:srgbClr val="FF0000"/>
                </a:solidFill>
                <a:ea typeface="微软雅黑" panose="020B0503020204020204" pitchFamily="34" charset="-122"/>
              </a:rPr>
              <a:t>3</a:t>
            </a:r>
            <a:endParaRPr lang="en-US" altLang="zh-CN" sz="1600" b="1" i="0" dirty="0">
              <a:solidFill>
                <a:srgbClr val="FF0000"/>
              </a:solidFill>
              <a:effectLst/>
              <a:ea typeface="微软雅黑" panose="020B0503020204020204" pitchFamily="34" charset="-122"/>
            </a:endParaRPr>
          </a:p>
          <a:p>
            <a:endParaRPr lang="en-US" altLang="zh-CN" sz="1600" b="1" dirty="0">
              <a:solidFill>
                <a:srgbClr val="1C58C6"/>
              </a:solidFill>
              <a:ea typeface="微软雅黑" panose="020B0503020204020204" pitchFamily="34" charset="-122"/>
            </a:endParaRPr>
          </a:p>
          <a:p>
            <a:r>
              <a:rPr lang="en-US" altLang="zh-CN" sz="1600" b="1" dirty="0">
                <a:solidFill>
                  <a:srgbClr val="1C58C6"/>
                </a:solidFill>
                <a:ea typeface="微软雅黑" panose="020B0503020204020204" pitchFamily="34" charset="-122"/>
              </a:rPr>
              <a:t>Stability AI</a:t>
            </a:r>
          </a:p>
          <a:p>
            <a:endParaRPr lang="en-US" altLang="zh-CN" sz="1600" b="1" dirty="0">
              <a:solidFill>
                <a:srgbClr val="FF0000"/>
              </a:solidFill>
              <a:ea typeface="微软雅黑" panose="020B0503020204020204" pitchFamily="34" charset="-122"/>
            </a:endParaRPr>
          </a:p>
          <a:p>
            <a:r>
              <a:rPr lang="en-US" altLang="zh-CN" sz="1400" dirty="0">
                <a:ea typeface="微软雅黑" panose="020B0503020204020204" pitchFamily="34" charset="-122"/>
              </a:rPr>
              <a:t>Text2Image,</a:t>
            </a:r>
            <a:r>
              <a:rPr lang="zh-CN" altLang="en-US" sz="1400" dirty="0">
                <a:ea typeface="微软雅黑" panose="020B0503020204020204" pitchFamily="34" charset="-122"/>
              </a:rPr>
              <a:t> </a:t>
            </a:r>
            <a:endParaRPr lang="en-US" altLang="zh-CN" sz="1400" dirty="0">
              <a:ea typeface="微软雅黑" panose="020B0503020204020204" pitchFamily="34" charset="-122"/>
            </a:endParaRPr>
          </a:p>
          <a:p>
            <a:r>
              <a:rPr lang="en-US" altLang="zh-CN" sz="1400" dirty="0">
                <a:ea typeface="微软雅黑" panose="020B0503020204020204" pitchFamily="34" charset="-122"/>
              </a:rPr>
              <a:t>Image Editing…</a:t>
            </a:r>
            <a:endParaRPr lang="zh-CN" altLang="en-US" sz="1400" dirty="0"/>
          </a:p>
        </p:txBody>
      </p:sp>
      <p:sp>
        <p:nvSpPr>
          <p:cNvPr id="13" name="标题 1">
            <a:extLst>
              <a:ext uri="{FF2B5EF4-FFF2-40B4-BE49-F238E27FC236}">
                <a16:creationId xmlns:a16="http://schemas.microsoft.com/office/drawing/2014/main" id="{2CC99D0F-844C-4B38-BAEE-7D256C5CE0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33414"/>
            <a:ext cx="11233248" cy="572971"/>
          </a:xfrm>
        </p:spPr>
        <p:txBody>
          <a:bodyPr/>
          <a:lstStyle/>
          <a:p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Significant Progress in Computer Vision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683C2A8-576E-188E-F804-2DD161CE5917}"/>
              </a:ext>
            </a:extLst>
          </p:cNvPr>
          <p:cNvSpPr txBox="1"/>
          <p:nvPr/>
        </p:nvSpPr>
        <p:spPr>
          <a:xfrm>
            <a:off x="3003903" y="5972486"/>
            <a:ext cx="6184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This</a:t>
            </a:r>
            <a:r>
              <a:rPr kumimoji="1" lang="zh-CN" altLang="en-US" dirty="0"/>
              <a:t> </a:t>
            </a:r>
            <a:r>
              <a:rPr kumimoji="1" lang="en-US" altLang="zh-CN" dirty="0"/>
              <a:t>person</a:t>
            </a:r>
            <a:r>
              <a:rPr kumimoji="1" lang="zh-CN" altLang="en-US" dirty="0"/>
              <a:t> </a:t>
            </a:r>
            <a:r>
              <a:rPr kumimoji="1" lang="en-US" altLang="zh-CN" dirty="0"/>
              <a:t>does</a:t>
            </a:r>
            <a:r>
              <a:rPr kumimoji="1" lang="zh-CN" altLang="en-US" dirty="0"/>
              <a:t> </a:t>
            </a:r>
            <a:r>
              <a:rPr kumimoji="1" lang="en-US" altLang="zh-CN" dirty="0"/>
              <a:t>not</a:t>
            </a:r>
            <a:r>
              <a:rPr kumimoji="1" lang="zh-CN" altLang="en-US" dirty="0"/>
              <a:t> </a:t>
            </a:r>
            <a:r>
              <a:rPr kumimoji="1" lang="en-US" altLang="zh-CN" dirty="0"/>
              <a:t>exist, </a:t>
            </a:r>
            <a:r>
              <a:rPr kumimoji="1" lang="en-US" altLang="zh-CN" dirty="0">
                <a:hlinkClick r:id="rId7"/>
              </a:rPr>
              <a:t>https://thispersondoesnotexist.com/</a:t>
            </a:r>
            <a:r>
              <a:rPr kumimoji="1" lang="zh-CN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7582805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EE798E-7F2B-4765-A172-436DCB7B79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33414"/>
            <a:ext cx="10515600" cy="572971"/>
          </a:xfrm>
        </p:spPr>
        <p:txBody>
          <a:bodyPr/>
          <a:lstStyle/>
          <a:p>
            <a:r>
              <a:rPr lang="en-US" altLang="zh-CN" sz="3200" dirty="0"/>
              <a:t>High Resolution</a:t>
            </a:r>
            <a:endParaRPr lang="zh-CN" altLang="en-US" sz="3200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B84D9F8B-EF2C-45F4-93B7-08573B140BB9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553" y="2071844"/>
            <a:ext cx="10515600" cy="382811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2A760593-67AE-415A-91CC-A0BAE50AA2AF}"/>
              </a:ext>
            </a:extLst>
          </p:cNvPr>
          <p:cNvSpPr txBox="1"/>
          <p:nvPr/>
        </p:nvSpPr>
        <p:spPr>
          <a:xfrm>
            <a:off x="403291" y="6309320"/>
            <a:ext cx="1094586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0" i="0" dirty="0">
                <a:effectLst/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Tian, Y.,</a:t>
            </a:r>
            <a:r>
              <a:rPr lang="zh-CN" altLang="en-US" sz="1400" b="0" i="0" dirty="0">
                <a:effectLst/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altLang="zh-CN" sz="1400" b="0" i="0" dirty="0">
                <a:effectLst/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et</a:t>
            </a:r>
            <a:r>
              <a:rPr lang="zh-CN" altLang="en-US" sz="1400" b="0" i="0" dirty="0">
                <a:effectLst/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altLang="zh-CN" sz="1400" b="0" i="0" dirty="0">
                <a:effectLst/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al.</a:t>
            </a:r>
            <a:r>
              <a:rPr lang="zh-CN" altLang="en-US" sz="1400" b="0" i="0" dirty="0">
                <a:effectLst/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altLang="zh-CN" sz="1400" b="0" i="0" dirty="0">
                <a:effectLst/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 good image generator is what you need for high-resolution video synthesis. ICLR,</a:t>
            </a:r>
            <a:r>
              <a:rPr lang="zh-CN" altLang="en-US" sz="1400" b="0" i="0" dirty="0">
                <a:effectLst/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altLang="zh-CN" sz="1400" b="0" i="0" dirty="0">
                <a:effectLst/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2022.</a:t>
            </a:r>
            <a:endParaRPr lang="zh-CN" altLang="en-US" sz="14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DF40B13-0806-41BB-868D-B8C51D080E45}"/>
              </a:ext>
            </a:extLst>
          </p:cNvPr>
          <p:cNvSpPr txBox="1"/>
          <p:nvPr/>
        </p:nvSpPr>
        <p:spPr>
          <a:xfrm>
            <a:off x="623888" y="1196975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 err="1"/>
              <a:t>MoCoGAN</a:t>
            </a:r>
            <a:r>
              <a:rPr lang="en-US" altLang="zh-CN" sz="2800" dirty="0"/>
              <a:t>-HD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25261826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ED8FE8-6907-4BE6-91D1-AD345218D2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85162"/>
            <a:ext cx="8786192" cy="572971"/>
          </a:xfrm>
        </p:spPr>
        <p:txBody>
          <a:bodyPr/>
          <a:lstStyle/>
          <a:p>
            <a:r>
              <a:rPr lang="en-US" altLang="zh-CN" sz="3200" dirty="0"/>
              <a:t>High-quality Long Videos</a:t>
            </a:r>
            <a:endParaRPr lang="zh-CN" altLang="en-US" sz="3200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E331768A-35FF-460C-933C-1A0F08860E4B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3"/>
          <a:stretch/>
        </p:blipFill>
        <p:spPr bwMode="auto">
          <a:xfrm>
            <a:off x="1271465" y="2132856"/>
            <a:ext cx="8928992" cy="367240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5F6CBA3C-132F-400D-AA02-B32414ECF38E}"/>
              </a:ext>
            </a:extLst>
          </p:cNvPr>
          <p:cNvSpPr txBox="1"/>
          <p:nvPr/>
        </p:nvSpPr>
        <p:spPr>
          <a:xfrm>
            <a:off x="335360" y="6361583"/>
            <a:ext cx="1094586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0" i="0" dirty="0">
                <a:effectLst/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Yu, S.</a:t>
            </a:r>
            <a:r>
              <a:rPr lang="zh-CN" altLang="en-US" sz="1400" b="0" i="0" dirty="0">
                <a:effectLst/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1400" b="0" i="0" dirty="0">
                <a:effectLst/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et</a:t>
            </a:r>
            <a:r>
              <a:rPr lang="zh-CN" altLang="en-US" sz="1400" b="0" i="0" dirty="0">
                <a:effectLst/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1400" b="0" i="0" dirty="0">
                <a:effectLst/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al. Generating videos with dynamics-aware implicit generative adversarial networks. </a:t>
            </a:r>
            <a:r>
              <a:rPr lang="en-US" altLang="zh-CN" sz="1400" b="0" i="0" dirty="0" err="1">
                <a:effectLst/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arXiv</a:t>
            </a:r>
            <a:r>
              <a:rPr lang="en-US" altLang="zh-CN" sz="1400" b="0" i="0" dirty="0">
                <a:effectLst/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 preprint arXiv:2202.10571.</a:t>
            </a:r>
            <a:endParaRPr lang="zh-CN" altLang="en-US" sz="1400" dirty="0"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1213902-0CB1-4314-BD19-9EE133E4BF6A}"/>
              </a:ext>
            </a:extLst>
          </p:cNvPr>
          <p:cNvSpPr txBox="1"/>
          <p:nvPr/>
        </p:nvSpPr>
        <p:spPr>
          <a:xfrm>
            <a:off x="623888" y="1252214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/>
              <a:t>DIGAN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31130155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DD83F6-C000-469B-BD76-A2E1A1A67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dirty="0"/>
              <a:t>This Week</a:t>
            </a:r>
            <a:endParaRPr lang="zh-CN" altLang="en-US" sz="32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211CE6D-5DBD-4D56-950D-10CCE2C77B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2400" dirty="0"/>
              <a:t> General Tampering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2400" dirty="0"/>
              <a:t> Deepfake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2400" dirty="0"/>
              <a:t> Deepfake Videos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2400" dirty="0"/>
              <a:t> </a:t>
            </a:r>
            <a:r>
              <a:rPr lang="en-US" altLang="zh-CN" sz="2400" b="1" dirty="0"/>
              <a:t>Detection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87899428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07436E-E3BA-4E7B-A216-1E22904D7F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dirty="0"/>
              <a:t>Tampering Detection</a:t>
            </a:r>
            <a:endParaRPr lang="zh-CN" altLang="en-US" sz="32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96CE0D4-955A-4168-81A4-EA57032BC9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4013" y="2708920"/>
            <a:ext cx="10934099" cy="3516346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+mn-lt"/>
              </a:rPr>
              <a:t>Taxonomy:</a:t>
            </a:r>
            <a:endParaRPr lang="en-US" altLang="zh-CN" sz="100" dirty="0">
              <a:latin typeface="+mn-lt"/>
            </a:endParaRPr>
          </a:p>
          <a:p>
            <a:pPr lvl="1">
              <a:lnSpc>
                <a:spcPct val="150000"/>
              </a:lnSpc>
            </a:pPr>
            <a:r>
              <a:rPr lang="en-US" altLang="zh-CN" b="1" dirty="0">
                <a:latin typeface="+mn-lt"/>
              </a:rPr>
              <a:t>General Tampering Detection</a:t>
            </a:r>
            <a:r>
              <a:rPr lang="en-US" altLang="zh-CN" dirty="0">
                <a:latin typeface="+mn-lt"/>
              </a:rPr>
              <a:t>——whether an </a:t>
            </a:r>
            <a:r>
              <a:rPr lang="en-US" altLang="zh-CN" b="1" i="1" dirty="0">
                <a:solidFill>
                  <a:srgbClr val="D10000"/>
                </a:solidFill>
                <a:latin typeface="+mn-lt"/>
              </a:rPr>
              <a:t>ordinary object </a:t>
            </a:r>
            <a:r>
              <a:rPr lang="en-US" altLang="zh-CN" dirty="0">
                <a:latin typeface="+mn-lt"/>
              </a:rPr>
              <a:t>in an image has been tampered with</a:t>
            </a:r>
          </a:p>
          <a:p>
            <a:pPr lvl="1">
              <a:lnSpc>
                <a:spcPct val="150000"/>
              </a:lnSpc>
            </a:pPr>
            <a:r>
              <a:rPr lang="en-US" altLang="zh-CN" b="1" dirty="0">
                <a:latin typeface="+mn-lt"/>
              </a:rPr>
              <a:t>Deepfake Detection</a:t>
            </a:r>
            <a:r>
              <a:rPr lang="en-US" altLang="zh-CN" dirty="0">
                <a:latin typeface="+mn-lt"/>
              </a:rPr>
              <a:t>——whether the part of the </a:t>
            </a:r>
            <a:r>
              <a:rPr lang="en-US" altLang="zh-CN" b="1" i="1" dirty="0">
                <a:solidFill>
                  <a:srgbClr val="D10000"/>
                </a:solidFill>
                <a:latin typeface="+mn-lt"/>
              </a:rPr>
              <a:t>face</a:t>
            </a:r>
            <a:r>
              <a:rPr lang="en-US" altLang="zh-CN" dirty="0">
                <a:latin typeface="+mn-lt"/>
              </a:rPr>
              <a:t> in the image has been tampered with</a:t>
            </a:r>
            <a:endParaRPr lang="en-US" altLang="zh-CN" sz="2800" dirty="0">
              <a:latin typeface="+mn-lt"/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13EC4020-788E-4650-AF56-BD020DD160F5}"/>
              </a:ext>
            </a:extLst>
          </p:cNvPr>
          <p:cNvGrpSpPr/>
          <p:nvPr/>
        </p:nvGrpSpPr>
        <p:grpSpPr>
          <a:xfrm>
            <a:off x="2498594" y="1542756"/>
            <a:ext cx="7194812" cy="914400"/>
            <a:chOff x="2269994" y="1314410"/>
            <a:chExt cx="7194812" cy="914400"/>
          </a:xfrm>
        </p:grpSpPr>
        <p:pic>
          <p:nvPicPr>
            <p:cNvPr id="5" name="图形 4" descr="放大镜 纯色填充">
              <a:extLst>
                <a:ext uri="{FF2B5EF4-FFF2-40B4-BE49-F238E27FC236}">
                  <a16:creationId xmlns:a16="http://schemas.microsoft.com/office/drawing/2014/main" id="{335F36A9-4BAB-4187-9564-816D399EAE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269994" y="1314410"/>
              <a:ext cx="914400" cy="914400"/>
            </a:xfrm>
            <a:prstGeom prst="rect">
              <a:avLst/>
            </a:prstGeom>
          </p:spPr>
        </p:pic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A98458DB-535A-43B2-8F62-DD784C28F1B2}"/>
                </a:ext>
              </a:extLst>
            </p:cNvPr>
            <p:cNvSpPr txBox="1"/>
            <p:nvPr/>
          </p:nvSpPr>
          <p:spPr>
            <a:xfrm>
              <a:off x="2927648" y="1352163"/>
              <a:ext cx="6537158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400" b="1" dirty="0">
                  <a:latin typeface="Ink Free" panose="03080402000500000000" pitchFamily="66" charset="0"/>
                </a:rPr>
                <a:t>Features</a:t>
              </a:r>
              <a:r>
                <a:rPr lang="en-US" altLang="zh-CN" sz="4400" dirty="0">
                  <a:latin typeface="Ink Free" panose="03080402000500000000" pitchFamily="66" charset="0"/>
                </a:rPr>
                <a:t> &amp; </a:t>
              </a:r>
              <a:r>
                <a:rPr lang="en-US" altLang="zh-CN" sz="4400" b="1" dirty="0">
                  <a:latin typeface="Ink Free" panose="03080402000500000000" pitchFamily="66" charset="0"/>
                </a:rPr>
                <a:t>Semantics</a:t>
              </a:r>
              <a:endParaRPr lang="zh-CN" altLang="en-US" sz="4400" b="1" dirty="0">
                <a:latin typeface="Ink Free" panose="03080402000500000000" pitchFamily="66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2847044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AE5E53-8154-4F52-99D9-54F6745BE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dirty="0"/>
              <a:t>General Tampering Detection</a:t>
            </a:r>
            <a:endParaRPr lang="zh-CN" altLang="en-US" sz="32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30CEAB3-7C6A-4CEF-8187-020465FDF1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887" y="1232371"/>
            <a:ext cx="10944225" cy="111651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CN" dirty="0">
                <a:latin typeface="+mn-lt"/>
              </a:rPr>
              <a:t>Existing general tampering detection methods mainly focus on </a:t>
            </a:r>
            <a:r>
              <a:rPr lang="en-US" altLang="zh-CN" b="1" i="1" dirty="0">
                <a:latin typeface="+mn-lt"/>
              </a:rPr>
              <a:t>splicing</a:t>
            </a:r>
            <a:r>
              <a:rPr lang="en-US" altLang="zh-CN" dirty="0">
                <a:latin typeface="+mn-lt"/>
              </a:rPr>
              <a:t>, </a:t>
            </a:r>
            <a:r>
              <a:rPr lang="en-US" altLang="zh-CN" b="1" i="1" dirty="0">
                <a:latin typeface="+mn-lt"/>
              </a:rPr>
              <a:t>copy-move</a:t>
            </a:r>
            <a:r>
              <a:rPr lang="en-US" altLang="zh-CN" dirty="0">
                <a:latin typeface="+mn-lt"/>
              </a:rPr>
              <a:t> and </a:t>
            </a:r>
            <a:r>
              <a:rPr lang="en-US" altLang="zh-CN" b="1" i="1" dirty="0">
                <a:latin typeface="+mn-lt"/>
              </a:rPr>
              <a:t>removal</a:t>
            </a:r>
            <a:endParaRPr lang="zh-CN" altLang="en-US" b="1" i="1" dirty="0">
              <a:latin typeface="+mn-lt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2487B0D-D762-497A-B9D4-7DA0591350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718" y="2636912"/>
            <a:ext cx="5076563" cy="363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45381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FA700E-82EB-41F4-9B56-12D8DC7B9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dirty="0"/>
              <a:t>General Tampering Detection</a:t>
            </a:r>
            <a:endParaRPr lang="zh-CN" altLang="en-US" sz="32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BEA00D3-16AB-48A4-85B7-7316C325B6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888" y="1213769"/>
            <a:ext cx="10515600" cy="572972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+mn-lt"/>
              </a:rPr>
              <a:t>Early detection methods</a:t>
            </a: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77EA2AE0-576F-48F7-B5E6-6D70A3C0DE1C}"/>
              </a:ext>
            </a:extLst>
          </p:cNvPr>
          <p:cNvGrpSpPr/>
          <p:nvPr/>
        </p:nvGrpSpPr>
        <p:grpSpPr>
          <a:xfrm>
            <a:off x="983432" y="2675438"/>
            <a:ext cx="11089232" cy="2081800"/>
            <a:chOff x="1055440" y="3547304"/>
            <a:chExt cx="11089232" cy="2081800"/>
          </a:xfrm>
        </p:grpSpPr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0B127219-6549-4F07-9C89-A2B24A1E3EE4}"/>
                </a:ext>
              </a:extLst>
            </p:cNvPr>
            <p:cNvGrpSpPr/>
            <p:nvPr/>
          </p:nvGrpSpPr>
          <p:grpSpPr>
            <a:xfrm>
              <a:off x="1055440" y="4120152"/>
              <a:ext cx="3153193" cy="936104"/>
              <a:chOff x="638551" y="3999195"/>
              <a:chExt cx="3153193" cy="936104"/>
            </a:xfrm>
          </p:grpSpPr>
          <p:sp>
            <p:nvSpPr>
              <p:cNvPr id="14" name="矩形: 圆角 13">
                <a:extLst>
                  <a:ext uri="{FF2B5EF4-FFF2-40B4-BE49-F238E27FC236}">
                    <a16:creationId xmlns:a16="http://schemas.microsoft.com/office/drawing/2014/main" id="{03EB10D4-50A0-42B3-A5F2-BBB709EEEBF6}"/>
                  </a:ext>
                </a:extLst>
              </p:cNvPr>
              <p:cNvSpPr/>
              <p:nvPr/>
            </p:nvSpPr>
            <p:spPr>
              <a:xfrm>
                <a:off x="638551" y="3999195"/>
                <a:ext cx="3153193" cy="936104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rgbClr val="D1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/>
              </a:p>
            </p:txBody>
          </p:sp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0FCF293C-1B03-4858-AD44-6EDD1221BB8B}"/>
                  </a:ext>
                </a:extLst>
              </p:cNvPr>
              <p:cNvSpPr txBox="1"/>
              <p:nvPr/>
            </p:nvSpPr>
            <p:spPr>
              <a:xfrm>
                <a:off x="727151" y="4186323"/>
                <a:ext cx="2975992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2400" dirty="0"/>
                  <a:t>Image Tampering </a:t>
                </a:r>
                <a:endParaRPr lang="zh-CN" altLang="en-US" sz="2400" dirty="0"/>
              </a:p>
            </p:txBody>
          </p:sp>
        </p:grpSp>
        <p:pic>
          <p:nvPicPr>
            <p:cNvPr id="7" name="图形 6" descr="实心填充的悲伤表情 纯色填充">
              <a:extLst>
                <a:ext uri="{FF2B5EF4-FFF2-40B4-BE49-F238E27FC236}">
                  <a16:creationId xmlns:a16="http://schemas.microsoft.com/office/drawing/2014/main" id="{1C6597D3-D5F2-4A58-8ECC-97285D7F28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799856" y="3547304"/>
              <a:ext cx="936104" cy="936104"/>
            </a:xfrm>
            <a:prstGeom prst="rect">
              <a:avLst/>
            </a:prstGeom>
          </p:spPr>
        </p:pic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07667CD6-0664-4429-AF40-78AE4F105BC9}"/>
                </a:ext>
              </a:extLst>
            </p:cNvPr>
            <p:cNvSpPr txBox="1"/>
            <p:nvPr/>
          </p:nvSpPr>
          <p:spPr>
            <a:xfrm>
              <a:off x="5879976" y="3582745"/>
              <a:ext cx="6264696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000" dirty="0"/>
                <a:t>The correlation between pixels introduced during camera imaging (LCA, …)</a:t>
              </a:r>
              <a:endParaRPr lang="zh-CN" altLang="en-US" sz="2000" dirty="0"/>
            </a:p>
          </p:txBody>
        </p:sp>
        <p:pic>
          <p:nvPicPr>
            <p:cNvPr id="10" name="图形 9" descr="实心填充的悲伤表情 纯色填充">
              <a:extLst>
                <a:ext uri="{FF2B5EF4-FFF2-40B4-BE49-F238E27FC236}">
                  <a16:creationId xmlns:a16="http://schemas.microsoft.com/office/drawing/2014/main" id="{7D172898-26F1-4EC2-BF77-243AFDEF39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799856" y="4693000"/>
              <a:ext cx="936104" cy="936104"/>
            </a:xfrm>
            <a:prstGeom prst="rect">
              <a:avLst/>
            </a:prstGeom>
          </p:spPr>
        </p:pic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3B637351-670E-48DA-9F77-15B1C01A0B0E}"/>
                </a:ext>
              </a:extLst>
            </p:cNvPr>
            <p:cNvSpPr txBox="1"/>
            <p:nvPr/>
          </p:nvSpPr>
          <p:spPr>
            <a:xfrm>
              <a:off x="5879976" y="4728441"/>
              <a:ext cx="5922247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000" dirty="0"/>
                <a:t>The frequency-domain or statistical features of the image and the noise it contains (PRNU)</a:t>
              </a:r>
            </a:p>
          </p:txBody>
        </p:sp>
        <p:sp>
          <p:nvSpPr>
            <p:cNvPr id="16" name="箭头: 右 15">
              <a:extLst>
                <a:ext uri="{FF2B5EF4-FFF2-40B4-BE49-F238E27FC236}">
                  <a16:creationId xmlns:a16="http://schemas.microsoft.com/office/drawing/2014/main" id="{BA27811F-4269-4CD9-9084-5F5ADD56D20F}"/>
                </a:ext>
              </a:extLst>
            </p:cNvPr>
            <p:cNvSpPr/>
            <p:nvPr/>
          </p:nvSpPr>
          <p:spPr>
            <a:xfrm>
              <a:off x="4439816" y="4378612"/>
              <a:ext cx="432048" cy="419184"/>
            </a:xfrm>
            <a:prstGeom prst="rightArrow">
              <a:avLst/>
            </a:prstGeom>
            <a:solidFill>
              <a:schemeClr val="bg1"/>
            </a:solidFill>
            <a:ln w="28575">
              <a:solidFill>
                <a:srgbClr val="D1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</p:grpSp>
    </p:spTree>
    <p:extLst>
      <p:ext uri="{BB962C8B-B14F-4D97-AF65-F5344CB8AC3E}">
        <p14:creationId xmlns:p14="http://schemas.microsoft.com/office/powerpoint/2010/main" val="356064484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FA700E-82EB-41F4-9B56-12D8DC7B9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dirty="0"/>
              <a:t>General Tampering Detection</a:t>
            </a:r>
            <a:endParaRPr lang="zh-CN" altLang="en-US" sz="32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BEA00D3-16AB-48A4-85B7-7316C325B6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887" y="1213768"/>
            <a:ext cx="10944225" cy="509495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+mn-lt"/>
              </a:rPr>
              <a:t>Copy-move Detection Methods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dirty="0">
                <a:latin typeface="+mn-lt"/>
              </a:rPr>
              <a:t> Block-based region duplication</a:t>
            </a:r>
          </a:p>
          <a:p>
            <a:pPr marL="914400" lvl="2" indent="0">
              <a:lnSpc>
                <a:spcPct val="150000"/>
              </a:lnSpc>
              <a:buNone/>
            </a:pPr>
            <a:r>
              <a:rPr lang="en-US" altLang="zh-CN" dirty="0">
                <a:latin typeface="+mn-lt"/>
              </a:rPr>
              <a:t>Divide an image into many equal-size blocks, and if duplicated regions exist in the image, there should be duplicated blocks as well. Compare the blocks. (Pixel values, Statistical measures,</a:t>
            </a:r>
            <a:r>
              <a:rPr lang="en-US" altLang="zh-CN" sz="1800" dirty="0"/>
              <a:t> Frequency coefficients, Moment invariants, …</a:t>
            </a:r>
            <a:r>
              <a:rPr lang="en-US" altLang="zh-CN" dirty="0">
                <a:latin typeface="+mn-lt"/>
              </a:rPr>
              <a:t>)</a:t>
            </a:r>
            <a:endParaRPr lang="en-US" altLang="zh-CN" sz="2400" dirty="0">
              <a:latin typeface="+mn-lt"/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dirty="0">
                <a:latin typeface="+mn-lt"/>
              </a:rPr>
              <a:t> </a:t>
            </a:r>
            <a:r>
              <a:rPr lang="en-US" altLang="zh-CN" dirty="0" err="1">
                <a:latin typeface="+mn-lt"/>
              </a:rPr>
              <a:t>Keypoint</a:t>
            </a:r>
            <a:r>
              <a:rPr lang="en-US" altLang="zh-CN" dirty="0">
                <a:latin typeface="+mn-lt"/>
              </a:rPr>
              <a:t>-based region duplication</a:t>
            </a:r>
          </a:p>
          <a:p>
            <a:pPr marL="914400" lvl="2" indent="0">
              <a:lnSpc>
                <a:spcPct val="150000"/>
              </a:lnSpc>
              <a:buNone/>
            </a:pPr>
            <a:r>
              <a:rPr lang="en-US" altLang="zh-CN" dirty="0">
                <a:latin typeface="+mn-lt"/>
              </a:rPr>
              <a:t>Concentrate on a few </a:t>
            </a:r>
            <a:r>
              <a:rPr lang="en-US" altLang="zh-CN" dirty="0" err="1">
                <a:latin typeface="+mn-lt"/>
              </a:rPr>
              <a:t>keypoints</a:t>
            </a:r>
            <a:r>
              <a:rPr lang="en-US" altLang="zh-CN" dirty="0">
                <a:latin typeface="+mn-lt"/>
              </a:rPr>
              <a:t> within an image so the computation cost can be significantly reduced. (SIFT, SURF)</a:t>
            </a:r>
          </a:p>
        </p:txBody>
      </p:sp>
    </p:spTree>
    <p:extLst>
      <p:ext uri="{BB962C8B-B14F-4D97-AF65-F5344CB8AC3E}">
        <p14:creationId xmlns:p14="http://schemas.microsoft.com/office/powerpoint/2010/main" val="140844105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BEA00D3-16AB-48A4-85B7-7316C325B6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887" y="1213769"/>
            <a:ext cx="10944225" cy="5094956"/>
          </a:xfrm>
        </p:spPr>
        <p:txBody>
          <a:bodyPr>
            <a:normAutofit lnSpcReduction="10000"/>
          </a:bodyPr>
          <a:lstStyle/>
          <a:p>
            <a:r>
              <a:rPr lang="en-US" altLang="zh-CN" dirty="0">
                <a:latin typeface="+mn-lt"/>
              </a:rPr>
              <a:t>Splicing Detection Methods</a:t>
            </a:r>
          </a:p>
          <a:p>
            <a:pPr lvl="1">
              <a:buFont typeface="Wingdings" panose="05000000000000000000" pitchFamily="2" charset="2"/>
              <a:buChar char="p"/>
            </a:pPr>
            <a:r>
              <a:rPr lang="en-US" altLang="zh-CN" dirty="0">
                <a:latin typeface="+mn-lt"/>
              </a:rPr>
              <a:t> Edge anomaly</a:t>
            </a:r>
          </a:p>
          <a:p>
            <a:pPr lvl="1">
              <a:buFont typeface="Wingdings" panose="05000000000000000000" pitchFamily="2" charset="2"/>
              <a:buChar char="p"/>
            </a:pPr>
            <a:endParaRPr lang="en-US" altLang="zh-CN" dirty="0">
              <a:latin typeface="+mn-lt"/>
            </a:endParaRPr>
          </a:p>
          <a:p>
            <a:pPr lvl="1">
              <a:buFont typeface="Wingdings" panose="05000000000000000000" pitchFamily="2" charset="2"/>
              <a:buChar char="p"/>
            </a:pPr>
            <a:endParaRPr lang="en-US" altLang="zh-CN" dirty="0">
              <a:latin typeface="+mn-lt"/>
            </a:endParaRPr>
          </a:p>
          <a:p>
            <a:pPr lvl="1">
              <a:buFont typeface="Wingdings" panose="05000000000000000000" pitchFamily="2" charset="2"/>
              <a:buChar char="p"/>
            </a:pPr>
            <a:endParaRPr lang="en-US" altLang="zh-CN" dirty="0">
              <a:latin typeface="+mn-lt"/>
            </a:endParaRPr>
          </a:p>
          <a:p>
            <a:pPr lvl="1">
              <a:buFont typeface="Wingdings" panose="05000000000000000000" pitchFamily="2" charset="2"/>
              <a:buChar char="p"/>
            </a:pPr>
            <a:endParaRPr lang="en-US" altLang="zh-CN" dirty="0">
              <a:latin typeface="+mn-lt"/>
            </a:endParaRPr>
          </a:p>
          <a:p>
            <a:pPr lvl="1">
              <a:buFont typeface="Wingdings" panose="05000000000000000000" pitchFamily="2" charset="2"/>
              <a:buChar char="p"/>
            </a:pPr>
            <a:endParaRPr lang="en-US" altLang="zh-CN" dirty="0">
              <a:latin typeface="+mn-lt"/>
            </a:endParaRPr>
          </a:p>
          <a:p>
            <a:pPr lvl="1">
              <a:buFont typeface="Wingdings" panose="05000000000000000000" pitchFamily="2" charset="2"/>
              <a:buChar char="p"/>
            </a:pPr>
            <a:endParaRPr lang="en-US" altLang="zh-CN" dirty="0">
              <a:latin typeface="+mn-lt"/>
            </a:endParaRPr>
          </a:p>
          <a:p>
            <a:pPr lvl="1">
              <a:buFont typeface="Wingdings" panose="05000000000000000000" pitchFamily="2" charset="2"/>
              <a:buChar char="p"/>
            </a:pPr>
            <a:endParaRPr lang="en-US" altLang="zh-CN" dirty="0">
              <a:latin typeface="+mn-lt"/>
            </a:endParaRPr>
          </a:p>
          <a:p>
            <a:pPr lvl="1">
              <a:buFont typeface="Wingdings" panose="05000000000000000000" pitchFamily="2" charset="2"/>
              <a:buChar char="p"/>
            </a:pPr>
            <a:endParaRPr lang="en-US" altLang="zh-CN" dirty="0">
              <a:latin typeface="+mn-lt"/>
            </a:endParaRPr>
          </a:p>
          <a:p>
            <a:pPr lvl="1">
              <a:buFont typeface="Wingdings" panose="05000000000000000000" pitchFamily="2" charset="2"/>
              <a:buChar char="p"/>
            </a:pPr>
            <a:endParaRPr lang="en-US" altLang="zh-CN" dirty="0">
              <a:latin typeface="+mn-lt"/>
            </a:endParaRPr>
          </a:p>
          <a:p>
            <a:pPr lvl="1">
              <a:buFont typeface="Wingdings" panose="05000000000000000000" pitchFamily="2" charset="2"/>
              <a:buChar char="p"/>
            </a:pPr>
            <a:r>
              <a:rPr lang="en-US" altLang="zh-CN" dirty="0">
                <a:latin typeface="+mn-lt"/>
              </a:rPr>
              <a:t> Region anomaly: JPEG compression</a:t>
            </a:r>
          </a:p>
          <a:p>
            <a:pPr lvl="1">
              <a:buFont typeface="Wingdings" panose="05000000000000000000" pitchFamily="2" charset="2"/>
              <a:buChar char="p"/>
            </a:pPr>
            <a:r>
              <a:rPr lang="en-US" altLang="zh-CN" dirty="0">
                <a:latin typeface="+mn-lt"/>
              </a:rPr>
              <a:t> Region anomaly: lighting inconsistency</a:t>
            </a:r>
          </a:p>
          <a:p>
            <a:pPr lvl="1">
              <a:buFont typeface="Wingdings" panose="05000000000000000000" pitchFamily="2" charset="2"/>
              <a:buChar char="p"/>
            </a:pPr>
            <a:r>
              <a:rPr lang="en-US" altLang="zh-CN" dirty="0">
                <a:latin typeface="+mn-lt"/>
              </a:rPr>
              <a:t> Region anomaly: inconsistences of camera traces</a:t>
            </a:r>
          </a:p>
          <a:p>
            <a:pPr marL="457200" lvl="1" indent="0">
              <a:buNone/>
            </a:pPr>
            <a:endParaRPr lang="en-US" altLang="zh-CN" dirty="0">
              <a:latin typeface="+mn-lt"/>
            </a:endParaRPr>
          </a:p>
          <a:p>
            <a:pPr lvl="1">
              <a:buFont typeface="Wingdings" panose="05000000000000000000" pitchFamily="2" charset="2"/>
              <a:buChar char="p"/>
            </a:pPr>
            <a:endParaRPr lang="en-US" altLang="zh-CN" dirty="0">
              <a:latin typeface="+mn-lt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03FA700E-82EB-41F4-9B56-12D8DC7B9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dirty="0"/>
              <a:t>General Tampering Detection</a:t>
            </a:r>
            <a:endParaRPr lang="zh-CN" altLang="en-US" sz="32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1C55A38-B63D-44DC-A8AA-5305249434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8201" y="2276872"/>
            <a:ext cx="6575597" cy="2614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7706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FA700E-82EB-41F4-9B56-12D8DC7B9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dirty="0"/>
              <a:t>General Tampering Detection</a:t>
            </a:r>
            <a:endParaRPr lang="zh-CN" altLang="en-US" sz="32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BEA00D3-16AB-48A4-85B7-7316C325B6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887" y="1213768"/>
            <a:ext cx="10944225" cy="5094957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+mn-lt"/>
              </a:rPr>
              <a:t>Removal Detection Methods</a:t>
            </a:r>
          </a:p>
          <a:p>
            <a:pPr lvl="1">
              <a:buFont typeface="Wingdings" panose="05000000000000000000" pitchFamily="2" charset="2"/>
              <a:buChar char="p"/>
            </a:pPr>
            <a:r>
              <a:rPr lang="en-US" altLang="zh-CN" dirty="0">
                <a:latin typeface="+mn-lt"/>
              </a:rPr>
              <a:t> Blurring artifacts by diffusion-based tampering</a:t>
            </a:r>
          </a:p>
          <a:p>
            <a:pPr lvl="1">
              <a:buFont typeface="Wingdings" panose="05000000000000000000" pitchFamily="2" charset="2"/>
              <a:buChar char="p"/>
            </a:pPr>
            <a:r>
              <a:rPr lang="en-US" altLang="zh-CN" dirty="0">
                <a:latin typeface="+mn-lt"/>
              </a:rPr>
              <a:t> Block duplication by exemplar-based tampering</a:t>
            </a:r>
          </a:p>
          <a:p>
            <a:pPr lvl="1">
              <a:buFont typeface="Wingdings" panose="05000000000000000000" pitchFamily="2" charset="2"/>
              <a:buChar char="p"/>
            </a:pPr>
            <a:endParaRPr lang="en-US" altLang="zh-CN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9834484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FA700E-82EB-41F4-9B56-12D8DC7B9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dirty="0"/>
              <a:t>General Tampering Detection</a:t>
            </a:r>
            <a:endParaRPr lang="zh-CN" altLang="en-US" sz="3200" dirty="0"/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F7A25B24-1926-4FBB-AD17-DD48F6333F1A}"/>
              </a:ext>
            </a:extLst>
          </p:cNvPr>
          <p:cNvSpPr txBox="1">
            <a:spLocks/>
          </p:cNvSpPr>
          <p:nvPr/>
        </p:nvSpPr>
        <p:spPr>
          <a:xfrm>
            <a:off x="623888" y="1213769"/>
            <a:ext cx="10515600" cy="42314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+mn-lt"/>
              </a:rPr>
              <a:t>Later detection methods (DL)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2000" dirty="0">
                <a:latin typeface="+mn-lt"/>
              </a:rPr>
              <a:t> Median filtering forensics + CNN (Chen et al., 2015)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2000" dirty="0">
                <a:latin typeface="+mn-lt"/>
              </a:rPr>
              <a:t> RGB-N (Zhou et al., 2018)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2000" dirty="0">
                <a:latin typeface="+mn-lt"/>
              </a:rPr>
              <a:t> SPAN, spatial pyramid attention network (Hu et al., 2020)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2000" dirty="0">
                <a:latin typeface="+mn-lt"/>
              </a:rPr>
              <a:t> Mantra-Net (Wu et al., 2019)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2000" dirty="0">
                <a:latin typeface="+mn-lt"/>
              </a:rPr>
              <a:t> PSCC-Net, progressive </a:t>
            </a:r>
            <a:r>
              <a:rPr lang="en-US" altLang="zh-CN" sz="2000" dirty="0" err="1">
                <a:latin typeface="+mn-lt"/>
              </a:rPr>
              <a:t>spatio</a:t>
            </a:r>
            <a:r>
              <a:rPr lang="en-US" altLang="zh-CN" sz="2000" dirty="0">
                <a:latin typeface="+mn-lt"/>
              </a:rPr>
              <a:t>-channel correlation network (Liu et al., 2022)</a:t>
            </a:r>
          </a:p>
        </p:txBody>
      </p:sp>
    </p:spTree>
    <p:extLst>
      <p:ext uri="{BB962C8B-B14F-4D97-AF65-F5344CB8AC3E}">
        <p14:creationId xmlns:p14="http://schemas.microsoft.com/office/powerpoint/2010/main" val="2935440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7468BC38-CF4E-4D73-BDB4-C19E6F6CE9F0}"/>
              </a:ext>
            </a:extLst>
          </p:cNvPr>
          <p:cNvGrpSpPr/>
          <p:nvPr/>
        </p:nvGrpSpPr>
        <p:grpSpPr>
          <a:xfrm>
            <a:off x="7069734" y="1613707"/>
            <a:ext cx="3929707" cy="1977820"/>
            <a:chOff x="6932716" y="1751379"/>
            <a:chExt cx="3929707" cy="1977820"/>
          </a:xfrm>
        </p:grpSpPr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C5420059-7DE0-FDBD-CAF3-2C8DDBD41D1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32716" y="1751379"/>
              <a:ext cx="1987048" cy="19778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084A6E00-5C28-0ABF-8B47-CC7B5346CCE1}"/>
                </a:ext>
              </a:extLst>
            </p:cNvPr>
            <p:cNvSpPr txBox="1"/>
            <p:nvPr/>
          </p:nvSpPr>
          <p:spPr>
            <a:xfrm>
              <a:off x="9055326" y="2140124"/>
              <a:ext cx="1807097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altLang="zh-CN" b="0" i="0" dirty="0">
                  <a:effectLst/>
                  <a:cs typeface="Times New Roman" panose="02020603050405020304" pitchFamily="18" charset="0"/>
                </a:rPr>
                <a:t>An AI-generated portrait sold for $432,000 at the Christie‘s </a:t>
              </a:r>
              <a:r>
                <a:rPr lang="en-US" altLang="zh-CN" dirty="0">
                  <a:cs typeface="Times New Roman" panose="02020603050405020304" pitchFamily="18" charset="0"/>
                </a:rPr>
                <a:t>(</a:t>
              </a:r>
              <a:r>
                <a:rPr lang="en-US" altLang="zh-CN" b="0" i="0" dirty="0">
                  <a:effectLst/>
                  <a:cs typeface="Times New Roman" panose="02020603050405020304" pitchFamily="18" charset="0"/>
                </a:rPr>
                <a:t>2018</a:t>
              </a:r>
              <a:r>
                <a:rPr lang="en-US" altLang="zh-CN" dirty="0">
                  <a:cs typeface="Times New Roman" panose="02020603050405020304" pitchFamily="18" charset="0"/>
                </a:rPr>
                <a:t>)</a:t>
              </a:r>
              <a:endParaRPr lang="zh-CN" altLang="en-US" dirty="0"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F87A3764-07A1-48A0-A03A-B964AACEE503}"/>
              </a:ext>
            </a:extLst>
          </p:cNvPr>
          <p:cNvGrpSpPr/>
          <p:nvPr/>
        </p:nvGrpSpPr>
        <p:grpSpPr>
          <a:xfrm>
            <a:off x="6573747" y="3772381"/>
            <a:ext cx="5147430" cy="2520249"/>
            <a:chOff x="6208527" y="3751076"/>
            <a:chExt cx="5147430" cy="2520249"/>
          </a:xfrm>
        </p:grpSpPr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30F8319A-5784-A5D4-F6B7-1830CC0D38D7}"/>
                </a:ext>
              </a:extLst>
            </p:cNvPr>
            <p:cNvSpPr txBox="1"/>
            <p:nvPr/>
          </p:nvSpPr>
          <p:spPr>
            <a:xfrm>
              <a:off x="6208527" y="5901993"/>
              <a:ext cx="514743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dirty="0">
                  <a:ea typeface="微软雅黑" panose="020B0503020204020204" pitchFamily="34" charset="-122"/>
                  <a:cs typeface="Times New Roman" panose="02020603050405020304" pitchFamily="18" charset="0"/>
                </a:rPr>
                <a:t>AI artwork won first prize in art competition.(2022)</a:t>
              </a:r>
              <a:endParaRPr lang="zh-CN" altLang="en-US" dirty="0">
                <a:cs typeface="Times New Roman" panose="02020603050405020304" pitchFamily="18" charset="0"/>
              </a:endParaRPr>
            </a:p>
          </p:txBody>
        </p: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65816ADD-79EB-5875-4C21-495801DA9B6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32523" y="3751076"/>
              <a:ext cx="3823853" cy="21509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65D9A64C-5745-4760-A02A-B5C56B07A6C0}"/>
              </a:ext>
            </a:extLst>
          </p:cNvPr>
          <p:cNvGrpSpPr/>
          <p:nvPr/>
        </p:nvGrpSpPr>
        <p:grpSpPr>
          <a:xfrm>
            <a:off x="695400" y="1319762"/>
            <a:ext cx="5878347" cy="4768182"/>
            <a:chOff x="332670" y="995027"/>
            <a:chExt cx="5878347" cy="4768182"/>
          </a:xfrm>
        </p:grpSpPr>
        <p:pic>
          <p:nvPicPr>
            <p:cNvPr id="2" name="Picture 2">
              <a:extLst>
                <a:ext uri="{FF2B5EF4-FFF2-40B4-BE49-F238E27FC236}">
                  <a16:creationId xmlns:a16="http://schemas.microsoft.com/office/drawing/2014/main" id="{47F53EB4-C52A-124D-F67C-283E2F7E60C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5786" y="1605385"/>
              <a:ext cx="5712210" cy="231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FD357759-B179-2670-4BBC-BC677C7666D9}"/>
                </a:ext>
              </a:extLst>
            </p:cNvPr>
            <p:cNvSpPr txBox="1"/>
            <p:nvPr/>
          </p:nvSpPr>
          <p:spPr>
            <a:xfrm>
              <a:off x="332670" y="995027"/>
              <a:ext cx="5878347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000" dirty="0">
                  <a:ea typeface="微软雅黑" panose="020B0503020204020204" pitchFamily="34" charset="-122"/>
                  <a:cs typeface="Times New Roman" panose="02020603050405020304" pitchFamily="18" charset="0"/>
                </a:rPr>
                <a:t>The resolution and fidelity of generated face images are constantly improving.</a:t>
              </a:r>
              <a:endParaRPr lang="zh-CN" altLang="en-US" sz="2000" dirty="0"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F4C785E8-8C11-C19D-3637-CF56C0672234}"/>
                </a:ext>
              </a:extLst>
            </p:cNvPr>
            <p:cNvSpPr txBox="1"/>
            <p:nvPr/>
          </p:nvSpPr>
          <p:spPr>
            <a:xfrm>
              <a:off x="1130702" y="5356759"/>
              <a:ext cx="10139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2019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24" name="图片 23">
              <a:extLst>
                <a:ext uri="{FF2B5EF4-FFF2-40B4-BE49-F238E27FC236}">
                  <a16:creationId xmlns:a16="http://schemas.microsoft.com/office/drawing/2014/main" id="{DD684E74-4191-5D08-32DA-5EF8EB1CC7D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55786" y="4077122"/>
              <a:ext cx="2363816" cy="1183302"/>
            </a:xfrm>
            <a:prstGeom prst="rect">
              <a:avLst/>
            </a:prstGeom>
          </p:spPr>
        </p:pic>
        <p:pic>
          <p:nvPicPr>
            <p:cNvPr id="26" name="图片 25">
              <a:extLst>
                <a:ext uri="{FF2B5EF4-FFF2-40B4-BE49-F238E27FC236}">
                  <a16:creationId xmlns:a16="http://schemas.microsoft.com/office/drawing/2014/main" id="{892D27EF-BFA4-5267-373E-7131AB863D1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776949" y="4077122"/>
              <a:ext cx="1183304" cy="1183304"/>
            </a:xfrm>
            <a:prstGeom prst="rect">
              <a:avLst/>
            </a:prstGeom>
          </p:spPr>
        </p:pic>
        <p:pic>
          <p:nvPicPr>
            <p:cNvPr id="28" name="图片 27">
              <a:extLst>
                <a:ext uri="{FF2B5EF4-FFF2-40B4-BE49-F238E27FC236}">
                  <a16:creationId xmlns:a16="http://schemas.microsoft.com/office/drawing/2014/main" id="{EB35DCE9-1D43-5F4E-274E-1B9A37FC0FE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960253" y="4075777"/>
              <a:ext cx="1183304" cy="1185994"/>
            </a:xfrm>
            <a:prstGeom prst="rect">
              <a:avLst/>
            </a:prstGeom>
          </p:spPr>
        </p:pic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50FE5496-C415-74F0-E3E5-CE5E98AA5465}"/>
                </a:ext>
              </a:extLst>
            </p:cNvPr>
            <p:cNvSpPr txBox="1"/>
            <p:nvPr/>
          </p:nvSpPr>
          <p:spPr>
            <a:xfrm>
              <a:off x="4443631" y="5393877"/>
              <a:ext cx="8660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2021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8" name="标题 1">
            <a:extLst>
              <a:ext uri="{FF2B5EF4-FFF2-40B4-BE49-F238E27FC236}">
                <a16:creationId xmlns:a16="http://schemas.microsoft.com/office/drawing/2014/main" id="{D1E4A0C6-1536-498B-B7F0-B9942C63F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33414"/>
            <a:ext cx="9865096" cy="572971"/>
          </a:xfrm>
        </p:spPr>
        <p:txBody>
          <a:bodyPr/>
          <a:lstStyle/>
          <a:p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Significant Progress in Computer Vision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7633078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73424C6-9D25-4FE4-B412-E9E7E28BF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dirty="0"/>
              <a:t>Countermeasures</a:t>
            </a:r>
            <a:endParaRPr lang="zh-CN" altLang="en-US" sz="32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989601F-488B-4E6D-B2E9-686E35FFB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159960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dirty="0">
                <a:latin typeface="+mn-lt"/>
              </a:rPr>
              <a:t> Detection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dirty="0">
                <a:latin typeface="+mn-lt"/>
              </a:rPr>
              <a:t> Prevention</a:t>
            </a:r>
            <a:endParaRPr lang="zh-CN" altLang="en-US" dirty="0">
              <a:latin typeface="+mn-lt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C9DB67E-67A9-4304-A452-F986E6EA09D0}"/>
              </a:ext>
            </a:extLst>
          </p:cNvPr>
          <p:cNvSpPr txBox="1"/>
          <p:nvPr/>
        </p:nvSpPr>
        <p:spPr>
          <a:xfrm>
            <a:off x="405540" y="6309320"/>
            <a:ext cx="1116306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0" i="0" dirty="0">
                <a:effectLst/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Mirsky Y, Lee W. The creation and detection of deepfakes: A survey. ACM Computing Surveys, 2021, 54(1): 1-41.</a:t>
            </a:r>
            <a:endParaRPr lang="zh-CN" altLang="en-US" sz="14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901358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73424C6-9D25-4FE4-B412-E9E7E28BF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dirty="0"/>
              <a:t>Detection | Artifact-specific</a:t>
            </a:r>
            <a:endParaRPr lang="zh-CN" altLang="en-US" sz="32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989601F-488B-4E6D-B2E9-686E35FFB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713" y="1196975"/>
            <a:ext cx="10919400" cy="469594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CN" sz="2400" dirty="0">
                <a:solidFill>
                  <a:srgbClr val="000000"/>
                </a:solidFill>
                <a:effectLst/>
                <a:latin typeface="+mn-lt"/>
              </a:rPr>
              <a:t>Deepfakes often generate </a:t>
            </a:r>
            <a:r>
              <a:rPr lang="en-US" altLang="zh-CN" sz="2400" b="1" i="1" dirty="0">
                <a:solidFill>
                  <a:srgbClr val="D10000"/>
                </a:solidFill>
                <a:effectLst/>
                <a:latin typeface="+mn-lt"/>
              </a:rPr>
              <a:t>artifacts</a:t>
            </a:r>
            <a:r>
              <a:rPr lang="en-US" altLang="zh-CN" sz="2400" dirty="0">
                <a:solidFill>
                  <a:srgbClr val="000000"/>
                </a:solidFill>
                <a:effectLst/>
                <a:latin typeface="+mn-lt"/>
              </a:rPr>
              <a:t> which may be subtle to humans, but can be easily detected using machine learning and forensic analysis.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p"/>
            </a:pPr>
            <a:r>
              <a:rPr lang="en-US" altLang="zh-CN" dirty="0">
                <a:latin typeface="+mn-lt"/>
              </a:rPr>
              <a:t> Blending</a:t>
            </a:r>
            <a:r>
              <a:rPr lang="zh-CN" altLang="en-US" dirty="0">
                <a:latin typeface="+mn-lt"/>
              </a:rPr>
              <a:t> </a:t>
            </a:r>
            <a:r>
              <a:rPr lang="en-US" altLang="zh-CN" dirty="0">
                <a:latin typeface="+mn-lt"/>
              </a:rPr>
              <a:t>(spatial)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p"/>
            </a:pPr>
            <a:r>
              <a:rPr lang="en-US" altLang="zh-CN" dirty="0">
                <a:latin typeface="+mn-lt"/>
              </a:rPr>
              <a:t> Environment (spatial)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p"/>
            </a:pPr>
            <a:r>
              <a:rPr lang="zh-CN" altLang="en-US" dirty="0">
                <a:latin typeface="+mn-lt"/>
              </a:rPr>
              <a:t> </a:t>
            </a:r>
            <a:r>
              <a:rPr lang="en-US" altLang="zh-CN" dirty="0">
                <a:latin typeface="+mn-lt"/>
              </a:rPr>
              <a:t>Forensics (spatial)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p"/>
            </a:pPr>
            <a:r>
              <a:rPr lang="zh-CN" altLang="en-US" dirty="0">
                <a:latin typeface="+mn-lt"/>
              </a:rPr>
              <a:t> </a:t>
            </a:r>
            <a:r>
              <a:rPr lang="en-US" altLang="zh-CN" dirty="0">
                <a:latin typeface="+mn-lt"/>
              </a:rPr>
              <a:t>Behavior (temporal)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p"/>
            </a:pPr>
            <a:r>
              <a:rPr lang="en-US" altLang="zh-CN" dirty="0">
                <a:latin typeface="+mn-lt"/>
              </a:rPr>
              <a:t> Physiology (temporal)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p"/>
            </a:pPr>
            <a:r>
              <a:rPr lang="en-US" altLang="zh-CN" dirty="0">
                <a:latin typeface="+mn-lt"/>
              </a:rPr>
              <a:t> Synchronization</a:t>
            </a:r>
            <a:r>
              <a:rPr lang="zh-CN" altLang="en-US" dirty="0">
                <a:latin typeface="+mn-lt"/>
              </a:rPr>
              <a:t> </a:t>
            </a:r>
            <a:r>
              <a:rPr lang="en-US" altLang="zh-CN" dirty="0">
                <a:latin typeface="+mn-lt"/>
              </a:rPr>
              <a:t>(temporal)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p"/>
            </a:pPr>
            <a:r>
              <a:rPr lang="en-US" altLang="zh-CN" dirty="0">
                <a:latin typeface="+mn-lt"/>
              </a:rPr>
              <a:t> Coherence (temporal)</a:t>
            </a:r>
          </a:p>
          <a:p>
            <a:pPr lvl="1">
              <a:buFont typeface="Wingdings" panose="05000000000000000000" pitchFamily="2" charset="2"/>
              <a:buChar char="p"/>
            </a:pPr>
            <a:endParaRPr lang="zh-CN" altLang="en-US" dirty="0">
              <a:latin typeface="+mn-lt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37B4962-85CE-C817-17FF-0ECAD4D882C7}"/>
              </a:ext>
            </a:extLst>
          </p:cNvPr>
          <p:cNvSpPr txBox="1"/>
          <p:nvPr/>
        </p:nvSpPr>
        <p:spPr>
          <a:xfrm>
            <a:off x="405540" y="6309320"/>
            <a:ext cx="1116306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0" i="0" dirty="0">
                <a:effectLst/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Mirsky Y, Lee W. The creation and detection of deepfakes: A survey. ACM Computing Surveys, 2021, 54(1): 1-41.</a:t>
            </a:r>
            <a:endParaRPr lang="zh-CN" altLang="en-US" sz="14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99514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FA2C5C-F359-4D43-9845-4C08B7AAD7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dirty="0"/>
              <a:t>Blending</a:t>
            </a:r>
            <a:endParaRPr lang="zh-CN" altLang="en-US" sz="32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F99124E-158C-4D24-ABCB-9975DC7451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6391" y="1268984"/>
            <a:ext cx="10944225" cy="572972"/>
          </a:xfrm>
        </p:spPr>
        <p:txBody>
          <a:bodyPr>
            <a:normAutofit/>
          </a:bodyPr>
          <a:lstStyle/>
          <a:p>
            <a:r>
              <a:rPr lang="en-US" altLang="zh-CN" sz="2400" dirty="0">
                <a:latin typeface="+mn-lt"/>
              </a:rPr>
              <a:t>Trained a CNN to predict an image’s blending boundary and a label (real or fake)</a:t>
            </a:r>
            <a:endParaRPr lang="zh-CN" altLang="en-US" sz="2400" dirty="0">
              <a:latin typeface="+mn-lt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535F2F8-E91F-4824-A609-9A94F33ACE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6699" y="2204864"/>
            <a:ext cx="5418601" cy="368213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F33B9D3B-8FC7-4330-8E0D-8431FA2E51B0}"/>
              </a:ext>
            </a:extLst>
          </p:cNvPr>
          <p:cNvSpPr txBox="1"/>
          <p:nvPr/>
        </p:nvSpPr>
        <p:spPr>
          <a:xfrm>
            <a:off x="551384" y="6308725"/>
            <a:ext cx="1094422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0" i="0" dirty="0" err="1">
                <a:effectLst/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Lingzhi</a:t>
            </a:r>
            <a:r>
              <a:rPr lang="en-US" altLang="zh-CN" sz="1400" b="0" i="0" dirty="0">
                <a:effectLst/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Li, et</a:t>
            </a:r>
            <a:r>
              <a:rPr lang="zh-CN" altLang="en-US" sz="1400" b="0" i="0" dirty="0">
                <a:effectLst/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altLang="zh-CN" sz="1400" b="0" i="0" dirty="0">
                <a:effectLst/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al. Face x-ray for more general face forgery detection. CVPR,</a:t>
            </a:r>
            <a:r>
              <a:rPr lang="zh-CN" altLang="en-US" sz="1400" b="0" i="0" dirty="0">
                <a:effectLst/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altLang="zh-CN" sz="1400" b="0" i="0" dirty="0">
                <a:effectLst/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2020.</a:t>
            </a:r>
          </a:p>
        </p:txBody>
      </p:sp>
    </p:spTree>
    <p:extLst>
      <p:ext uri="{BB962C8B-B14F-4D97-AF65-F5344CB8AC3E}">
        <p14:creationId xmlns:p14="http://schemas.microsoft.com/office/powerpoint/2010/main" val="374449700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FA2C5C-F359-4D43-9845-4C08B7AAD7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dirty="0"/>
              <a:t>Blending</a:t>
            </a:r>
            <a:endParaRPr lang="zh-CN" altLang="en-US" sz="32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F99124E-158C-4D24-ABCB-9975DC7451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887" y="1196975"/>
            <a:ext cx="10944225" cy="863873"/>
          </a:xfrm>
        </p:spPr>
        <p:txBody>
          <a:bodyPr>
            <a:normAutofit/>
          </a:bodyPr>
          <a:lstStyle/>
          <a:p>
            <a:r>
              <a:rPr lang="en-US" altLang="zh-CN" sz="2400" dirty="0">
                <a:latin typeface="+mn-lt"/>
              </a:rPr>
              <a:t>Splice similar faces found through facial landmark similarity to generate a dataset of face swaps.</a:t>
            </a:r>
            <a:endParaRPr lang="zh-CN" altLang="en-US" sz="2400" dirty="0">
              <a:latin typeface="+mn-lt"/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03F21C8D-7AC5-4F99-9BAF-D3FBDE2E29D0}"/>
              </a:ext>
            </a:extLst>
          </p:cNvPr>
          <p:cNvGrpSpPr/>
          <p:nvPr/>
        </p:nvGrpSpPr>
        <p:grpSpPr>
          <a:xfrm>
            <a:off x="2036052" y="2137768"/>
            <a:ext cx="7974885" cy="3883520"/>
            <a:chOff x="1937538" y="2060625"/>
            <a:chExt cx="8316924" cy="4011185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729D6DCD-5333-4A7E-87FE-25526D8DE44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37538" y="2060625"/>
              <a:ext cx="8316924" cy="3600400"/>
            </a:xfrm>
            <a:prstGeom prst="rect">
              <a:avLst/>
            </a:prstGeom>
          </p:spPr>
        </p:pic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E90E3D3B-0812-4AAC-B571-9E416862102E}"/>
                </a:ext>
              </a:extLst>
            </p:cNvPr>
            <p:cNvSpPr txBox="1"/>
            <p:nvPr/>
          </p:nvSpPr>
          <p:spPr>
            <a:xfrm>
              <a:off x="4079776" y="5733256"/>
              <a:ext cx="4032448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600" dirty="0"/>
                <a:t>Overview of generating a training sample</a:t>
              </a:r>
              <a:endParaRPr lang="zh-CN" altLang="en-US" sz="1600" dirty="0"/>
            </a:p>
          </p:txBody>
        </p:sp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07B2B771-C710-B486-058D-5D5465A631F4}"/>
              </a:ext>
            </a:extLst>
          </p:cNvPr>
          <p:cNvSpPr txBox="1"/>
          <p:nvPr/>
        </p:nvSpPr>
        <p:spPr>
          <a:xfrm>
            <a:off x="551384" y="6308725"/>
            <a:ext cx="1094422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0" i="0" dirty="0" err="1">
                <a:effectLst/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Lingzhi</a:t>
            </a:r>
            <a:r>
              <a:rPr lang="en-US" altLang="zh-CN" sz="1400" b="0" i="0" dirty="0">
                <a:effectLst/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Li, et</a:t>
            </a:r>
            <a:r>
              <a:rPr lang="zh-CN" altLang="en-US" sz="1400" b="0" i="0" dirty="0">
                <a:effectLst/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altLang="zh-CN" sz="1400" b="0" i="0" dirty="0">
                <a:effectLst/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al. Face x-ray for more general face forgery detection. CVPR,</a:t>
            </a:r>
            <a:r>
              <a:rPr lang="zh-CN" altLang="en-US" sz="1400" b="0" i="0" dirty="0">
                <a:effectLst/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altLang="zh-CN" sz="1400" b="0" i="0" dirty="0">
                <a:effectLst/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2020.</a:t>
            </a:r>
          </a:p>
        </p:txBody>
      </p:sp>
    </p:spTree>
    <p:extLst>
      <p:ext uri="{BB962C8B-B14F-4D97-AF65-F5344CB8AC3E}">
        <p14:creationId xmlns:p14="http://schemas.microsoft.com/office/powerpoint/2010/main" val="428059455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BEC2B3-EC6E-4198-8595-FF8EFAA0A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dirty="0"/>
              <a:t>Forensics</a:t>
            </a:r>
            <a:endParaRPr lang="zh-CN" altLang="en-US" sz="32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8781AC7-5AB0-4660-B72F-7A274E34C2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9913" y="1210268"/>
            <a:ext cx="4896048" cy="511175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latin typeface="+mn-lt"/>
              </a:rPr>
              <a:t>Detect deepfakes by analyzing subtle features and patterns left by the model.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+mn-lt"/>
              </a:rPr>
              <a:t>GANs leave unique fingerprints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+mn-lt"/>
              </a:rPr>
              <a:t>It is possible to classify the generator given the content, even in the presence of compression and noise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C95BC01-DB97-4DF8-962B-5E923355D6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8008" y="1388977"/>
            <a:ext cx="4806764" cy="428091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1CF1C7A2-5142-430B-AAD3-2D3707F4840A}"/>
              </a:ext>
            </a:extLst>
          </p:cNvPr>
          <p:cNvSpPr txBox="1"/>
          <p:nvPr/>
        </p:nvSpPr>
        <p:spPr>
          <a:xfrm>
            <a:off x="407368" y="6352487"/>
            <a:ext cx="1094586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0" i="0" dirty="0">
                <a:effectLst/>
                <a:latin typeface="Roboto" panose="02000000000000000000" pitchFamily="2" charset="0"/>
                <a:ea typeface="Roboto" panose="02000000000000000000" pitchFamily="2" charset="0"/>
              </a:rPr>
              <a:t>Ning Yu</a:t>
            </a:r>
            <a:r>
              <a:rPr lang="zh-CN" altLang="en-US" sz="1400" b="0" i="0" dirty="0"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altLang="zh-CN" sz="1400" b="0" i="0" dirty="0">
                <a:effectLst/>
                <a:latin typeface="Roboto" panose="02000000000000000000" pitchFamily="2" charset="0"/>
                <a:ea typeface="Roboto" panose="02000000000000000000" pitchFamily="2" charset="0"/>
              </a:rPr>
              <a:t>et</a:t>
            </a:r>
            <a:r>
              <a:rPr lang="zh-CN" altLang="en-US" sz="1400" b="0" i="0" dirty="0"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altLang="zh-CN" sz="1400" b="0" i="0" dirty="0">
                <a:effectLst/>
                <a:latin typeface="Roboto" panose="02000000000000000000" pitchFamily="2" charset="0"/>
                <a:ea typeface="Roboto" panose="02000000000000000000" pitchFamily="2" charset="0"/>
              </a:rPr>
              <a:t>al. Attributing fake images to GANs: Learning and analyzing GAN fingerprints. ICCV,</a:t>
            </a:r>
            <a:r>
              <a:rPr lang="zh-CN" altLang="en-US" sz="1400" b="0" i="0" dirty="0"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altLang="zh-CN" sz="1400" b="0" i="0" dirty="0">
                <a:effectLst/>
                <a:latin typeface="Roboto" panose="02000000000000000000" pitchFamily="2" charset="0"/>
                <a:ea typeface="Roboto" panose="02000000000000000000" pitchFamily="2" charset="0"/>
              </a:rPr>
              <a:t>2019.</a:t>
            </a:r>
            <a:endParaRPr lang="zh-CN" altLang="en-US" sz="1400" dirty="0">
              <a:latin typeface="Roboto" panose="02000000000000000000" pitchFamily="2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6015354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73424C6-9D25-4FE4-B412-E9E7E28BFA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5" y="133414"/>
            <a:ext cx="11088737" cy="572971"/>
          </a:xfrm>
        </p:spPr>
        <p:txBody>
          <a:bodyPr/>
          <a:lstStyle/>
          <a:p>
            <a:r>
              <a:rPr lang="en-US" altLang="zh-CN" sz="3200" dirty="0"/>
              <a:t>Detection | Undirected Approaches</a:t>
            </a:r>
            <a:endParaRPr lang="zh-CN" altLang="en-US" sz="32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989601F-488B-4E6D-B2E9-686E35FFB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713" y="1196975"/>
            <a:ext cx="10919400" cy="469594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CN" sz="2400" dirty="0">
                <a:solidFill>
                  <a:srgbClr val="000000"/>
                </a:solidFill>
                <a:effectLst/>
                <a:latin typeface="+mn-lt"/>
              </a:rPr>
              <a:t>Train deep neural networks as generic </a:t>
            </a:r>
            <a:r>
              <a:rPr lang="en-US" altLang="zh-CN" sz="2400" b="1" i="1" dirty="0">
                <a:solidFill>
                  <a:srgbClr val="D10000"/>
                </a:solidFill>
                <a:effectLst/>
                <a:latin typeface="+mn-lt"/>
              </a:rPr>
              <a:t>classifiers</a:t>
            </a:r>
            <a:r>
              <a:rPr lang="en-US" altLang="zh-CN" sz="2400" dirty="0">
                <a:solidFill>
                  <a:srgbClr val="000000"/>
                </a:solidFill>
                <a:effectLst/>
                <a:latin typeface="+mn-lt"/>
              </a:rPr>
              <a:t>, and let the network decide which features to analyze.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p"/>
            </a:pPr>
            <a:r>
              <a:rPr lang="en-US" altLang="zh-CN" dirty="0">
                <a:latin typeface="+mn-lt"/>
              </a:rPr>
              <a:t> Classification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p"/>
            </a:pPr>
            <a:r>
              <a:rPr lang="en-US" altLang="zh-CN" dirty="0">
                <a:latin typeface="+mn-lt"/>
              </a:rPr>
              <a:t> Anomaly Detection</a:t>
            </a:r>
          </a:p>
        </p:txBody>
      </p:sp>
    </p:spTree>
    <p:extLst>
      <p:ext uri="{BB962C8B-B14F-4D97-AF65-F5344CB8AC3E}">
        <p14:creationId xmlns:p14="http://schemas.microsoft.com/office/powerpoint/2010/main" val="122080475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3C84EEA-C75C-4E5A-AAE5-DC16CD3D7A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dirty="0"/>
              <a:t>Classification</a:t>
            </a:r>
            <a:endParaRPr lang="zh-CN" altLang="en-US" sz="3200" dirty="0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D5A81DB0-9FA1-4315-A4E6-22B3E4EFF5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74641" y="1769946"/>
            <a:ext cx="4466000" cy="3985046"/>
          </a:xfr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AF015CE8-7D0A-407A-B07C-FFB3BAB9A577}"/>
              </a:ext>
            </a:extLst>
          </p:cNvPr>
          <p:cNvSpPr txBox="1"/>
          <p:nvPr/>
        </p:nvSpPr>
        <p:spPr>
          <a:xfrm>
            <a:off x="216988" y="6312244"/>
            <a:ext cx="1180931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 err="1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Tharindu</a:t>
            </a:r>
            <a:r>
              <a:rPr lang="en-US" altLang="zh-CN" sz="14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F.,</a:t>
            </a:r>
            <a:r>
              <a:rPr lang="zh-CN" altLang="en-US" sz="14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et</a:t>
            </a:r>
            <a:r>
              <a:rPr lang="zh-CN" altLang="en-US" sz="14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al.</a:t>
            </a:r>
            <a:r>
              <a:rPr lang="zh-CN" altLang="en-US" sz="14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Exploiting Human Social Cognition for the Detection of Fake and Fraudulent Faces via Memory Networks.</a:t>
            </a:r>
            <a:r>
              <a:rPr lang="zh-CN" altLang="en-US" sz="14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arXiv:1911.07844.</a:t>
            </a:r>
            <a:endParaRPr lang="zh-CN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19C78A82-6835-47DF-842B-EEDA6EA99AB2}"/>
              </a:ext>
            </a:extLst>
          </p:cNvPr>
          <p:cNvSpPr txBox="1">
            <a:spLocks/>
          </p:cNvSpPr>
          <p:nvPr/>
        </p:nvSpPr>
        <p:spPr>
          <a:xfrm>
            <a:off x="648713" y="1196975"/>
            <a:ext cx="10945862" cy="5729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zh-CN" sz="2400" dirty="0">
                <a:solidFill>
                  <a:srgbClr val="000000"/>
                </a:solidFill>
                <a:latin typeface="+mn-lt"/>
              </a:rPr>
              <a:t>Hierarchical Memory Network (HMN) architecture</a:t>
            </a:r>
          </a:p>
          <a:p>
            <a:pPr>
              <a:lnSpc>
                <a:spcPct val="100000"/>
              </a:lnSpc>
            </a:pPr>
            <a:endParaRPr lang="en-US" altLang="zh-CN" sz="2400" dirty="0">
              <a:latin typeface="+mn-lt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68CDC080-7EC4-442A-AB9E-5E6ADF90E4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2024" y="2076772"/>
            <a:ext cx="4701354" cy="3584253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A099B62C-430F-4C98-BEEA-43DDBF1AB9EF}"/>
              </a:ext>
            </a:extLst>
          </p:cNvPr>
          <p:cNvSpPr/>
          <p:nvPr/>
        </p:nvSpPr>
        <p:spPr>
          <a:xfrm>
            <a:off x="874641" y="3868899"/>
            <a:ext cx="1836983" cy="712229"/>
          </a:xfrm>
          <a:prstGeom prst="rect">
            <a:avLst/>
          </a:prstGeom>
          <a:noFill/>
          <a:ln w="28575">
            <a:solidFill>
              <a:srgbClr val="D1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4FBBA526-181E-4AA4-8689-5AD3A1843077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 flipV="1">
            <a:off x="2711624" y="3868899"/>
            <a:ext cx="3600400" cy="356115"/>
          </a:xfrm>
          <a:prstGeom prst="straightConnector1">
            <a:avLst/>
          </a:prstGeom>
          <a:ln w="28575">
            <a:solidFill>
              <a:srgbClr val="D1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278648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5969CD-5ADC-45BB-B030-BB727A63E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dirty="0"/>
              <a:t>Anomaly Detection</a:t>
            </a:r>
            <a:endParaRPr lang="zh-CN" altLang="en-US" sz="32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AD1C4BA-56A7-4073-B6C7-967F1BA5E3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887" y="1196975"/>
            <a:ext cx="10944225" cy="1007889"/>
          </a:xfrm>
        </p:spPr>
        <p:txBody>
          <a:bodyPr>
            <a:normAutofit/>
          </a:bodyPr>
          <a:lstStyle/>
          <a:p>
            <a:r>
              <a:rPr lang="en-US" altLang="zh-CN" sz="2400" dirty="0">
                <a:latin typeface="+mn-lt"/>
              </a:rPr>
              <a:t>anomaly detection models are trained on the normal data and then detect outliers during deployment.</a:t>
            </a:r>
            <a:endParaRPr lang="zh-CN" altLang="en-US" sz="2400" dirty="0">
              <a:latin typeface="+mn-lt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084CE5C-A87D-47F0-92AB-7D381D76F58A}"/>
              </a:ext>
            </a:extLst>
          </p:cNvPr>
          <p:cNvSpPr txBox="1"/>
          <p:nvPr/>
        </p:nvSpPr>
        <p:spPr>
          <a:xfrm>
            <a:off x="407368" y="6336611"/>
            <a:ext cx="1094586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Run Wang</a:t>
            </a:r>
            <a:r>
              <a:rPr lang="zh-CN" altLang="en-US" sz="14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et</a:t>
            </a:r>
            <a:r>
              <a:rPr lang="zh-CN" altLang="en-US" sz="14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al. </a:t>
            </a:r>
            <a:r>
              <a:rPr lang="en-US" altLang="zh-CN" sz="1400" dirty="0" err="1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Fakespotter</a:t>
            </a:r>
            <a:r>
              <a:rPr lang="en-US" altLang="zh-CN" sz="14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:</a:t>
            </a:r>
            <a:r>
              <a:rPr lang="zh-CN" altLang="en-US" sz="14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 simple baseline for spotting ai-synthesized fake faces. arXiv:1909.06122.</a:t>
            </a:r>
            <a:endParaRPr lang="zh-CN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76E1164-F11A-4A25-8223-329F62F0C3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188" y="2203231"/>
            <a:ext cx="4815570" cy="3925846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B4653AE1-C1FD-45CC-9EC5-AE28D51B59F1}"/>
              </a:ext>
            </a:extLst>
          </p:cNvPr>
          <p:cNvSpPr txBox="1"/>
          <p:nvPr/>
        </p:nvSpPr>
        <p:spPr>
          <a:xfrm>
            <a:off x="6082751" y="3013501"/>
            <a:ext cx="5463144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/>
              <a:t>Monitor neuron behaviors(</a:t>
            </a:r>
            <a:r>
              <a:rPr lang="en-US" altLang="zh-CN" sz="2000" dirty="0">
                <a:solidFill>
                  <a:srgbClr val="000000"/>
                </a:solidFill>
                <a:effectLst/>
              </a:rPr>
              <a:t>coverage</a:t>
            </a:r>
            <a:r>
              <a:rPr lang="en-US" altLang="zh-CN" sz="2000" dirty="0"/>
              <a:t>) to spot AI-synthesized fake faces.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/>
              <a:t>Obtain a stronger signal from than just using the raw pixels.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/>
              <a:t>Is able to overcome noise and other distortions.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67930469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F338E8-E09E-4BFD-BAC5-CA6B25BC2E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dirty="0"/>
              <a:t>Detection | Summary</a:t>
            </a:r>
            <a:endParaRPr lang="zh-CN" altLang="en-US" sz="3200" dirty="0"/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CDCB5744-E083-4F40-8FDC-6461A7384409}"/>
              </a:ext>
            </a:extLst>
          </p:cNvPr>
          <p:cNvGrpSpPr/>
          <p:nvPr/>
        </p:nvGrpSpPr>
        <p:grpSpPr>
          <a:xfrm>
            <a:off x="576809" y="1193551"/>
            <a:ext cx="10991304" cy="4705929"/>
            <a:chOff x="623888" y="908720"/>
            <a:chExt cx="10991304" cy="4705929"/>
          </a:xfrm>
        </p:grpSpPr>
        <p:pic>
          <p:nvPicPr>
            <p:cNvPr id="8" name="内容占位符 4">
              <a:extLst>
                <a:ext uri="{FF2B5EF4-FFF2-40B4-BE49-F238E27FC236}">
                  <a16:creationId xmlns:a16="http://schemas.microsoft.com/office/drawing/2014/main" id="{14B56FB6-788A-4326-8E42-782EF4A8C0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3889" y="908720"/>
              <a:ext cx="10991303" cy="3888432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CE8770C9-E692-4F34-A73E-2B4B6BA192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3888" y="4797152"/>
              <a:ext cx="10990800" cy="817497"/>
            </a:xfrm>
            <a:prstGeom prst="rect">
              <a:avLst/>
            </a:prstGeom>
          </p:spPr>
        </p:pic>
      </p:grpSp>
      <p:sp>
        <p:nvSpPr>
          <p:cNvPr id="13" name="文本框 12">
            <a:extLst>
              <a:ext uri="{FF2B5EF4-FFF2-40B4-BE49-F238E27FC236}">
                <a16:creationId xmlns:a16="http://schemas.microsoft.com/office/drawing/2014/main" id="{D3F763A3-40B6-4959-B43F-78CDC4F3A7FB}"/>
              </a:ext>
            </a:extLst>
          </p:cNvPr>
          <p:cNvSpPr txBox="1"/>
          <p:nvPr/>
        </p:nvSpPr>
        <p:spPr>
          <a:xfrm>
            <a:off x="476306" y="6309320"/>
            <a:ext cx="1094586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0" i="0" dirty="0">
                <a:effectLst/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Mirsky Y, Lee W. The creation and detection of deepfakes: A survey. ACM Computing Surveys, 2021.</a:t>
            </a:r>
            <a:endParaRPr lang="zh-CN" altLang="en-US" sz="14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259811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168E0E-F523-4A09-94B9-61DD04672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dirty="0"/>
              <a:t>Detection | Summary</a:t>
            </a:r>
            <a:endParaRPr lang="zh-CN" altLang="en-US" sz="3200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10A59ACA-2022-47AB-80FD-EFFDDC2A1F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728" y="1222481"/>
            <a:ext cx="6096544" cy="4746544"/>
          </a:xfr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BB468170-3B5F-F155-3BE2-D24EBE2848E4}"/>
              </a:ext>
            </a:extLst>
          </p:cNvPr>
          <p:cNvSpPr txBox="1"/>
          <p:nvPr/>
        </p:nvSpPr>
        <p:spPr>
          <a:xfrm>
            <a:off x="476306" y="6309320"/>
            <a:ext cx="1094586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0" i="0" dirty="0">
                <a:effectLst/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Mirsky Y, Lee W. The creation and detection of deepfakes: A survey. ACM Computing Surveys, 2021.</a:t>
            </a:r>
            <a:endParaRPr lang="zh-CN" altLang="en-US" sz="14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0530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33A32305-945E-4AEA-9343-3FC53BA31E8D}"/>
              </a:ext>
            </a:extLst>
          </p:cNvPr>
          <p:cNvGrpSpPr/>
          <p:nvPr/>
        </p:nvGrpSpPr>
        <p:grpSpPr>
          <a:xfrm>
            <a:off x="618326" y="1373251"/>
            <a:ext cx="11271849" cy="2200212"/>
            <a:chOff x="584791" y="1803928"/>
            <a:chExt cx="11271849" cy="2200212"/>
          </a:xfrm>
        </p:grpSpPr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DBE9D565-F997-11F6-24C2-866FCD2A75E0}"/>
                </a:ext>
              </a:extLst>
            </p:cNvPr>
            <p:cNvGrpSpPr/>
            <p:nvPr/>
          </p:nvGrpSpPr>
          <p:grpSpPr>
            <a:xfrm>
              <a:off x="584791" y="1803928"/>
              <a:ext cx="9211832" cy="2200212"/>
              <a:chOff x="446361" y="3671455"/>
              <a:chExt cx="11253869" cy="2575827"/>
            </a:xfrm>
          </p:grpSpPr>
          <p:pic>
            <p:nvPicPr>
              <p:cNvPr id="15" name="图片 14">
                <a:extLst>
                  <a:ext uri="{FF2B5EF4-FFF2-40B4-BE49-F238E27FC236}">
                    <a16:creationId xmlns:a16="http://schemas.microsoft.com/office/drawing/2014/main" id="{6E8A758E-4DFC-2A79-31BF-80BB8E0AE2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46361" y="3671455"/>
                <a:ext cx="2440445" cy="2575827"/>
              </a:xfrm>
              <a:prstGeom prst="rect">
                <a:avLst/>
              </a:prstGeom>
            </p:spPr>
          </p:pic>
          <p:pic>
            <p:nvPicPr>
              <p:cNvPr id="17" name="图片 16">
                <a:extLst>
                  <a:ext uri="{FF2B5EF4-FFF2-40B4-BE49-F238E27FC236}">
                    <a16:creationId xmlns:a16="http://schemas.microsoft.com/office/drawing/2014/main" id="{18CE1967-6C9E-FF3A-27EC-0E47C77FAE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699657" y="3671455"/>
                <a:ext cx="2575041" cy="2575041"/>
              </a:xfrm>
              <a:prstGeom prst="rect">
                <a:avLst/>
              </a:prstGeom>
            </p:spPr>
          </p:pic>
          <p:pic>
            <p:nvPicPr>
              <p:cNvPr id="18" name="图片 17">
                <a:extLst>
                  <a:ext uri="{FF2B5EF4-FFF2-40B4-BE49-F238E27FC236}">
                    <a16:creationId xmlns:a16="http://schemas.microsoft.com/office/drawing/2014/main" id="{4409038C-6503-5760-EEC0-13F6218427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412423" y="3671456"/>
                <a:ext cx="2575041" cy="2575041"/>
              </a:xfrm>
              <a:prstGeom prst="rect">
                <a:avLst/>
              </a:prstGeom>
            </p:spPr>
          </p:pic>
          <p:pic>
            <p:nvPicPr>
              <p:cNvPr id="19" name="图片 18">
                <a:extLst>
                  <a:ext uri="{FF2B5EF4-FFF2-40B4-BE49-F238E27FC236}">
                    <a16:creationId xmlns:a16="http://schemas.microsoft.com/office/drawing/2014/main" id="{C1095F82-FEFC-1BF9-191B-642A7D8F31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125189" y="3671456"/>
                <a:ext cx="2575041" cy="2575041"/>
              </a:xfrm>
              <a:prstGeom prst="rect">
                <a:avLst/>
              </a:prstGeom>
            </p:spPr>
          </p:pic>
          <p:sp>
            <p:nvSpPr>
              <p:cNvPr id="20" name="箭头: 右 19">
                <a:extLst>
                  <a:ext uri="{FF2B5EF4-FFF2-40B4-BE49-F238E27FC236}">
                    <a16:creationId xmlns:a16="http://schemas.microsoft.com/office/drawing/2014/main" id="{7D000CCE-A089-7A03-5B5B-30D025F8F329}"/>
                  </a:ext>
                </a:extLst>
              </p:cNvPr>
              <p:cNvSpPr/>
              <p:nvPr/>
            </p:nvSpPr>
            <p:spPr>
              <a:xfrm>
                <a:off x="2994507" y="4716414"/>
                <a:ext cx="599521" cy="484484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D320C376-CA2D-DA01-24D3-F9B21C4EC4A5}"/>
                </a:ext>
              </a:extLst>
            </p:cNvPr>
            <p:cNvSpPr txBox="1"/>
            <p:nvPr/>
          </p:nvSpPr>
          <p:spPr>
            <a:xfrm>
              <a:off x="9909357" y="2160538"/>
              <a:ext cx="1947283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0" i="0" dirty="0">
                  <a:effectLst/>
                  <a:ea typeface="微软雅黑" panose="020B0503020204020204" pitchFamily="34" charset="-122"/>
                  <a:cs typeface="Times New Roman" panose="02020603050405020304" pitchFamily="18" charset="0"/>
                </a:rPr>
                <a:t>Generate an image using the first paragraph of "One Hundred Years of Solitude" (</a:t>
              </a:r>
              <a:r>
                <a:rPr lang="en-US" altLang="zh-CN" dirty="0">
                  <a:ea typeface="微软雅黑" panose="020B0503020204020204" pitchFamily="34" charset="-122"/>
                  <a:cs typeface="Times New Roman" panose="02020603050405020304" pitchFamily="18" charset="0"/>
                </a:rPr>
                <a:t>2021)</a:t>
              </a:r>
              <a:endParaRPr lang="zh-CN" altLang="en-US" dirty="0"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AD229F8A-7B7C-4E85-99C8-0603FD216176}"/>
              </a:ext>
            </a:extLst>
          </p:cNvPr>
          <p:cNvGrpSpPr/>
          <p:nvPr/>
        </p:nvGrpSpPr>
        <p:grpSpPr>
          <a:xfrm>
            <a:off x="618326" y="3933056"/>
            <a:ext cx="4770774" cy="2235090"/>
            <a:chOff x="584791" y="4059500"/>
            <a:chExt cx="4770774" cy="2235090"/>
          </a:xfrm>
        </p:grpSpPr>
        <p:pic>
          <p:nvPicPr>
            <p:cNvPr id="3074" name="Picture 2" descr="AI艺术家，DALL·E 2来了！">
              <a:extLst>
                <a:ext uri="{FF2B5EF4-FFF2-40B4-BE49-F238E27FC236}">
                  <a16:creationId xmlns:a16="http://schemas.microsoft.com/office/drawing/2014/main" id="{8FF8E962-322C-0964-D9C0-88F8EBD186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4791" y="4059500"/>
              <a:ext cx="2220529" cy="22350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Rectangle 3">
              <a:extLst>
                <a:ext uri="{FF2B5EF4-FFF2-40B4-BE49-F238E27FC236}">
                  <a16:creationId xmlns:a16="http://schemas.microsoft.com/office/drawing/2014/main" id="{DBE27026-9EA8-33B5-3685-B01E3CC664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5036" y="4069011"/>
              <a:ext cx="2220529" cy="221599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522" tIns="0" rIns="9522" bIns="0" numCol="1" anchor="ctr" anchorCtr="0" compatLnSpc="1">
              <a:prstTxWarp prst="textNoShape">
                <a:avLst/>
              </a:prstTxWarp>
              <a:spAutoFit/>
            </a:bodyPr>
            <a:lstStyle>
              <a:lvl1pPr indent="152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zh-CN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DaLL</a:t>
              </a:r>
              <a:r>
                <a:rPr lang="en-US" altLang="zh-CN" b="1" i="0" dirty="0">
                  <a:solidFill>
                    <a:srgbClr val="FF0000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·</a:t>
              </a:r>
              <a:r>
                <a:rPr lang="en-US" altLang="zh-CN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E2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（</a:t>
              </a:r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2022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）</a:t>
              </a:r>
              <a:endPara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zh-CN" dirty="0">
                  <a:latin typeface="+mn-lt"/>
                  <a:ea typeface="微软雅黑" panose="020B0503020204020204" pitchFamily="34" charset="-122"/>
                  <a:cs typeface="Times New Roman" panose="02020603050405020304" pitchFamily="18" charset="0"/>
                </a:rPr>
                <a:t>Generate an image based on text: “I </a:t>
              </a:r>
              <a:r>
                <a:rPr lang="en-US" altLang="zh-CN" dirty="0" err="1">
                  <a:latin typeface="+mn-lt"/>
                  <a:ea typeface="微软雅黑" panose="020B0503020204020204" pitchFamily="34" charset="-122"/>
                  <a:cs typeface="Times New Roman" panose="02020603050405020304" pitchFamily="18" charset="0"/>
                </a:rPr>
                <a:t>hav</a:t>
              </a:r>
              <a:r>
                <a:rPr lang="zh-CN" altLang="zh-CN" dirty="0">
                  <a:latin typeface="+mn-lt"/>
                  <a:ea typeface="微软雅黑" panose="020B0503020204020204" pitchFamily="34" charset="-122"/>
                  <a:cs typeface="Times New Roman" panose="02020603050405020304" pitchFamily="18" charset="0"/>
                </a:rPr>
                <a:t>e</a:t>
              </a:r>
              <a:r>
                <a:rPr lang="en-US" altLang="zh-CN" dirty="0">
                  <a:latin typeface="+mn-lt"/>
                  <a:ea typeface="微软雅黑" panose="020B0503020204020204" pitchFamily="34" charset="-122"/>
                  <a:cs typeface="Times New Roman" panose="02020603050405020304" pitchFamily="18" charset="0"/>
                </a:rPr>
                <a:t> </a:t>
              </a:r>
              <a:r>
                <a:rPr lang="zh-CN" altLang="zh-CN" dirty="0">
                  <a:latin typeface="+mn-lt"/>
                  <a:ea typeface="微软雅黑" panose="020B0503020204020204" pitchFamily="34" charset="-122"/>
                  <a:cs typeface="Times New Roman" panose="02020603050405020304" pitchFamily="18" charset="0"/>
                </a:rPr>
                <a:t>always wanted to be a cool panda riding a skateboard in Santa Monica</a:t>
              </a:r>
              <a:r>
                <a:rPr lang="en-US" altLang="zh-CN" dirty="0">
                  <a:latin typeface="+mn-lt"/>
                  <a:ea typeface="微软雅黑" panose="020B0503020204020204" pitchFamily="34" charset="-122"/>
                  <a:cs typeface="Times New Roman" panose="02020603050405020304" pitchFamily="18" charset="0"/>
                </a:rPr>
                <a:t>.”</a:t>
              </a:r>
              <a:endParaRPr lang="zh-CN" altLang="zh-CN" dirty="0">
                <a:latin typeface="+mn-lt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FD265BCC-BED3-4B64-8AEC-CDA2C1E07897}"/>
              </a:ext>
            </a:extLst>
          </p:cNvPr>
          <p:cNvGrpSpPr/>
          <p:nvPr/>
        </p:nvGrpSpPr>
        <p:grpSpPr>
          <a:xfrm>
            <a:off x="6135632" y="3933056"/>
            <a:ext cx="5438042" cy="2141215"/>
            <a:chOff x="6168008" y="4106399"/>
            <a:chExt cx="5438042" cy="2141215"/>
          </a:xfrm>
        </p:grpSpPr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2960C11F-EC09-E658-085A-82CE707B1FB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68008" y="4106399"/>
              <a:ext cx="3431397" cy="2141215"/>
            </a:xfrm>
            <a:prstGeom prst="rect">
              <a:avLst/>
            </a:prstGeom>
          </p:spPr>
        </p:pic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6CDBDE82-0E37-F347-4D4E-43DF9049BB3C}"/>
                </a:ext>
              </a:extLst>
            </p:cNvPr>
            <p:cNvSpPr txBox="1"/>
            <p:nvPr/>
          </p:nvSpPr>
          <p:spPr>
            <a:xfrm>
              <a:off x="9796569" y="4715341"/>
              <a:ext cx="1809481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Imagic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（</a:t>
              </a:r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2022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）</a:t>
              </a:r>
              <a:endPara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endPara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r>
                <a:rPr lang="en-US" altLang="zh-CN" dirty="0">
                  <a:ea typeface="微软雅黑" panose="020B0503020204020204" pitchFamily="34" charset="-122"/>
                  <a:cs typeface="Times New Roman" panose="02020603050405020304" pitchFamily="18" charset="0"/>
                </a:rPr>
                <a:t>Edit images with text.</a:t>
              </a:r>
              <a:endParaRPr lang="zh-CN" altLang="en-US" dirty="0"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16" name="标题 1">
            <a:extLst>
              <a:ext uri="{FF2B5EF4-FFF2-40B4-BE49-F238E27FC236}">
                <a16:creationId xmlns:a16="http://schemas.microsoft.com/office/drawing/2014/main" id="{D05690A7-A42F-4269-BB8A-D14B70B4C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33414"/>
            <a:ext cx="9865096" cy="572971"/>
          </a:xfrm>
        </p:spPr>
        <p:txBody>
          <a:bodyPr/>
          <a:lstStyle/>
          <a:p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Significant Progress in Computer Vision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5161264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5595BB-D8C8-4F26-A03A-C65DC59D0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dirty="0"/>
              <a:t>Prevention &amp; Mitigation</a:t>
            </a:r>
            <a:endParaRPr lang="zh-CN" altLang="en-US" sz="32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407FF5F-512C-4FBD-8D1D-9714E48E60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887" y="1196975"/>
            <a:ext cx="10944225" cy="511175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2400" dirty="0">
                <a:latin typeface="+mn-lt"/>
              </a:rPr>
              <a:t> Data provenance(</a:t>
            </a:r>
            <a:r>
              <a:rPr lang="zh-CN" altLang="en-US" sz="2400" dirty="0">
                <a:latin typeface="+mn-lt"/>
              </a:rPr>
              <a:t>数据溯源</a:t>
            </a:r>
            <a:r>
              <a:rPr lang="en-US" altLang="zh-CN" sz="2400" dirty="0">
                <a:latin typeface="+mn-lt"/>
              </a:rPr>
              <a:t>)</a:t>
            </a:r>
          </a:p>
          <a:p>
            <a:pPr lvl="1">
              <a:lnSpc>
                <a:spcPct val="150000"/>
              </a:lnSpc>
            </a:pPr>
            <a:r>
              <a:rPr lang="en-US" altLang="zh-CN" sz="2000" dirty="0">
                <a:latin typeface="+mn-lt"/>
              </a:rPr>
              <a:t>Data provenance of multimedia should be tracked through distributed ledgers and blockchain networks.(Fraga-Lamas et al., 2019)</a:t>
            </a:r>
          </a:p>
          <a:p>
            <a:pPr lvl="1">
              <a:lnSpc>
                <a:spcPct val="150000"/>
              </a:lnSpc>
            </a:pPr>
            <a:r>
              <a:rPr lang="en-US" altLang="zh-CN" sz="2000" dirty="0">
                <a:latin typeface="+mn-lt"/>
              </a:rPr>
              <a:t>The content should be ranked by participants and AI.(Chen et al., 2019.)</a:t>
            </a:r>
          </a:p>
          <a:p>
            <a:pPr lvl="1">
              <a:lnSpc>
                <a:spcPct val="150000"/>
              </a:lnSpc>
            </a:pPr>
            <a:r>
              <a:rPr lang="en-US" altLang="zh-CN" sz="2000" dirty="0">
                <a:latin typeface="+mn-lt"/>
              </a:rPr>
              <a:t>The content should authenticated and managed as a global file system over </a:t>
            </a:r>
            <a:r>
              <a:rPr lang="en-US" altLang="zh-CN" sz="2000" dirty="0" err="1">
                <a:latin typeface="+mn-lt"/>
              </a:rPr>
              <a:t>Etherium</a:t>
            </a:r>
            <a:r>
              <a:rPr lang="en-US" altLang="zh-CN" sz="2000" dirty="0">
                <a:latin typeface="+mn-lt"/>
              </a:rPr>
              <a:t> start contracts.(Hasan et al., 2019)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2400" dirty="0">
                <a:latin typeface="+mn-lt"/>
              </a:rPr>
              <a:t> Counter attacks(</a:t>
            </a:r>
            <a:r>
              <a:rPr lang="zh-CN" altLang="en-US" sz="2400" dirty="0">
                <a:latin typeface="+mn-lt"/>
              </a:rPr>
              <a:t>反击</a:t>
            </a:r>
            <a:r>
              <a:rPr lang="en-US" altLang="zh-CN" sz="2400" dirty="0">
                <a:latin typeface="+mn-lt"/>
              </a:rPr>
              <a:t>)</a:t>
            </a:r>
          </a:p>
          <a:p>
            <a:pPr lvl="1">
              <a:lnSpc>
                <a:spcPct val="150000"/>
              </a:lnSpc>
            </a:pPr>
            <a:r>
              <a:rPr lang="en-US" altLang="zh-CN" sz="1800" dirty="0"/>
              <a:t>Adversarial machine learning</a:t>
            </a:r>
          </a:p>
          <a:p>
            <a:pPr lvl="1">
              <a:lnSpc>
                <a:spcPct val="150000"/>
              </a:lnSpc>
            </a:pPr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347260773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8AEFAA-D3CF-4724-9854-ACF589CE1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dirty="0"/>
              <a:t>Adversarial machine learning</a:t>
            </a:r>
            <a:endParaRPr lang="zh-CN" altLang="en-US" sz="32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74A3010-DE34-442D-B95F-E2D286390D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888" y="2708628"/>
            <a:ext cx="5671441" cy="1440743"/>
          </a:xfrm>
        </p:spPr>
        <p:txBody>
          <a:bodyPr>
            <a:normAutofit/>
          </a:bodyPr>
          <a:lstStyle/>
          <a:p>
            <a:r>
              <a:rPr lang="en-US" altLang="zh-CN" sz="2400" dirty="0">
                <a:latin typeface="+mn-lt"/>
              </a:rPr>
              <a:t>Use designed imperceptible adversarial perturbations to reduce the quality of the detected faces.</a:t>
            </a:r>
            <a:endParaRPr lang="zh-CN" altLang="en-US" sz="2400" dirty="0">
              <a:latin typeface="+mn-lt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2EFF202-E19F-4313-8728-A74B39287383}"/>
              </a:ext>
            </a:extLst>
          </p:cNvPr>
          <p:cNvSpPr txBox="1"/>
          <p:nvPr/>
        </p:nvSpPr>
        <p:spPr>
          <a:xfrm>
            <a:off x="407368" y="6309320"/>
            <a:ext cx="111625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0" i="0" dirty="0" err="1">
                <a:effectLst/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Yuezun</a:t>
            </a:r>
            <a:r>
              <a:rPr lang="en-US" altLang="zh-CN" sz="1400" b="0" i="0" dirty="0">
                <a:effectLst/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Li</a:t>
            </a:r>
            <a:r>
              <a:rPr lang="en-US" altLang="zh-CN" sz="14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,</a:t>
            </a:r>
            <a:r>
              <a:rPr lang="zh-CN" altLang="en-US" sz="14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et</a:t>
            </a:r>
            <a:r>
              <a:rPr lang="zh-CN" altLang="en-US" sz="14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al.</a:t>
            </a:r>
            <a:r>
              <a:rPr lang="en-US" altLang="zh-CN" sz="1400" b="0" i="0" dirty="0">
                <a:effectLst/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Hiding Faces in Plain Sight: Disrupting AI Face Synthesis with Adversarial Perturbations. arXiv:1906.09288.</a:t>
            </a:r>
            <a:endParaRPr lang="zh-CN" altLang="en-US" sz="14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93E7B5A1-308F-45E2-804B-9A3F3D888B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6080" y="1196752"/>
            <a:ext cx="3925418" cy="4843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85818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37B365-20D7-4CDB-90BB-0FAC9FC4F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dirty="0"/>
              <a:t>Crux in Deepfake Detection</a:t>
            </a:r>
            <a:endParaRPr lang="zh-CN" altLang="en-US" sz="32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1C4DCA0-747B-44D6-A15A-A83D53B348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887" y="1196975"/>
            <a:ext cx="10944225" cy="1079897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+mn-lt"/>
              </a:rPr>
              <a:t>Generalization of different dataset: Models trained on one dataset perform poorly on other datasets</a:t>
            </a:r>
          </a:p>
          <a:p>
            <a:endParaRPr lang="zh-CN" altLang="en-US" dirty="0">
              <a:latin typeface="+mn-lt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A1AB683-C94B-4BA8-B3F9-19627F10CA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7111"/>
          <a:stretch/>
        </p:blipFill>
        <p:spPr>
          <a:xfrm>
            <a:off x="1356791" y="2636912"/>
            <a:ext cx="9478417" cy="2439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36969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A9C943-CBBA-49F4-ACD7-17E65B627A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dirty="0"/>
              <a:t>Crux in Deepfake Detection</a:t>
            </a:r>
            <a:endParaRPr lang="zh-CN" altLang="en-US" sz="32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261CBC7-BE48-481C-A65C-177E3BB564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4222" y="2167862"/>
            <a:ext cx="3974229" cy="326684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A554A6C-F2D1-4CC6-8C2B-15BF8F3336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8451" y="2623446"/>
            <a:ext cx="6253680" cy="226670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73EF3211-FB28-46D8-92A7-52FCF9CB43E0}"/>
              </a:ext>
            </a:extLst>
          </p:cNvPr>
          <p:cNvSpPr txBox="1"/>
          <p:nvPr/>
        </p:nvSpPr>
        <p:spPr>
          <a:xfrm>
            <a:off x="623888" y="5601434"/>
            <a:ext cx="109442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>
                <a:ea typeface="PingFang SC" panose="020B0400000000000000" pitchFamily="34" charset="-122"/>
              </a:rPr>
              <a:t>The detection method can easily achieve high detection accuracy after training and testing on existing datasets, but its performance is poor on high-quality falsified data.</a:t>
            </a:r>
            <a:endParaRPr kumimoji="1" lang="zh-CN" altLang="en-US" sz="2000" dirty="0">
              <a:ea typeface="PingFang SC" panose="020B0400000000000000" pitchFamily="34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A515B89-F684-4563-8BEE-46A042E63B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887" y="1196975"/>
            <a:ext cx="10944225" cy="935881"/>
          </a:xfrm>
        </p:spPr>
        <p:txBody>
          <a:bodyPr>
            <a:normAutofit/>
          </a:bodyPr>
          <a:lstStyle/>
          <a:p>
            <a:r>
              <a:rPr lang="en-US" altLang="zh-CN" sz="2400" dirty="0">
                <a:latin typeface="+mn-lt"/>
              </a:rPr>
              <a:t>Existing datasets: There are common problems such as </a:t>
            </a:r>
            <a:r>
              <a:rPr lang="en-US" altLang="zh-CN" sz="2400" b="1" i="1" dirty="0">
                <a:latin typeface="+mn-lt"/>
              </a:rPr>
              <a:t>obvious visual defects</a:t>
            </a:r>
            <a:r>
              <a:rPr lang="en-US" altLang="zh-CN" sz="2400" dirty="0">
                <a:latin typeface="+mn-lt"/>
              </a:rPr>
              <a:t> and </a:t>
            </a:r>
            <a:r>
              <a:rPr lang="en-US" altLang="zh-CN" sz="2400" b="1" i="1" dirty="0">
                <a:latin typeface="+mn-lt"/>
              </a:rPr>
              <a:t>insufficient diversity</a:t>
            </a:r>
          </a:p>
          <a:p>
            <a:pPr marL="0" indent="0">
              <a:buNone/>
            </a:pPr>
            <a:endParaRPr lang="zh-CN" altLang="en-US" sz="2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0632322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A9C943-CBBA-49F4-ACD7-17E65B627A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dirty="0"/>
              <a:t>High-quality Deepfake Dataset </a:t>
            </a:r>
            <a:endParaRPr lang="zh-CN" altLang="en-US" sz="32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3EF3211-FB28-46D8-92A7-52FCF9CB43E0}"/>
              </a:ext>
            </a:extLst>
          </p:cNvPr>
          <p:cNvSpPr txBox="1"/>
          <p:nvPr/>
        </p:nvSpPr>
        <p:spPr>
          <a:xfrm>
            <a:off x="623887" y="4862175"/>
            <a:ext cx="10944224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>
                <a:ea typeface="PingFang SC" panose="020B0400000000000000" pitchFamily="34" charset="-122"/>
              </a:rPr>
              <a:t>1. Use SOTA methods to generate deepfake images:</a:t>
            </a:r>
          </a:p>
          <a:p>
            <a:pPr marL="800100" lvl="1" indent="-342900">
              <a:buAutoNum type="arabicParenBoth"/>
            </a:pPr>
            <a:r>
              <a:rPr lang="en-US" altLang="zh-Hans" b="1" dirty="0">
                <a:latin typeface="Times New Roman" panose="02020603050405020304" pitchFamily="18" charset="0"/>
                <a:ea typeface="PingFang SC" panose="020B0400000000000000" pitchFamily="34" charset="-122"/>
                <a:cs typeface="Times New Roman" panose="02020603050405020304" pitchFamily="18" charset="0"/>
              </a:rPr>
              <a:t>First-order-motion </a:t>
            </a:r>
            <a:r>
              <a:rPr lang="en-US" altLang="zh-Hans" dirty="0">
                <a:latin typeface="Times New Roman" panose="02020603050405020304" pitchFamily="18" charset="0"/>
                <a:ea typeface="PingFang SC" panose="020B0400000000000000" pitchFamily="34" charset="-122"/>
                <a:cs typeface="Times New Roman" panose="02020603050405020304" pitchFamily="18" charset="0"/>
              </a:rPr>
              <a:t>[</a:t>
            </a:r>
            <a:r>
              <a:rPr lang="en-US" altLang="zh-CN" dirty="0" err="1">
                <a:latin typeface="Times New Roman" panose="02020603050405020304" pitchFamily="18" charset="0"/>
                <a:ea typeface="PingFang SC" panose="020B0400000000000000" pitchFamily="34" charset="-122"/>
                <a:cs typeface="Times New Roman" panose="02020603050405020304" pitchFamily="18" charset="0"/>
              </a:rPr>
              <a:t>Aliaksandr</a:t>
            </a:r>
            <a:r>
              <a:rPr lang="en-US" altLang="zh-CN" dirty="0">
                <a:latin typeface="Times New Roman" panose="02020603050405020304" pitchFamily="18" charset="0"/>
                <a:ea typeface="PingFang SC" panose="020B0400000000000000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dirty="0" err="1">
                <a:latin typeface="Times New Roman" panose="02020603050405020304" pitchFamily="18" charset="0"/>
                <a:ea typeface="PingFang SC" panose="020B0400000000000000" pitchFamily="34" charset="-122"/>
                <a:cs typeface="Times New Roman" panose="02020603050405020304" pitchFamily="18" charset="0"/>
              </a:rPr>
              <a:t>Siarohin</a:t>
            </a:r>
            <a:r>
              <a:rPr lang="en-US" altLang="zh-CN" dirty="0">
                <a:latin typeface="Times New Roman" panose="02020603050405020304" pitchFamily="18" charset="0"/>
                <a:ea typeface="PingFang SC" panose="020B0400000000000000" pitchFamily="34" charset="-122"/>
                <a:cs typeface="Times New Roman" panose="02020603050405020304" pitchFamily="18" charset="0"/>
              </a:rPr>
              <a:t>,</a:t>
            </a:r>
            <a:r>
              <a:rPr lang="zh-CN" altLang="en-US" dirty="0">
                <a:latin typeface="Times New Roman" panose="02020603050405020304" pitchFamily="18" charset="0"/>
                <a:ea typeface="PingFang SC" panose="020B0400000000000000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ea typeface="PingFang SC" panose="020B0400000000000000" pitchFamily="34" charset="-122"/>
                <a:cs typeface="Times New Roman" panose="02020603050405020304" pitchFamily="18" charset="0"/>
              </a:rPr>
              <a:t>NIPS 2019 </a:t>
            </a:r>
            <a:r>
              <a:rPr lang="en-US" altLang="zh-Hans" dirty="0">
                <a:latin typeface="Times New Roman" panose="02020603050405020304" pitchFamily="18" charset="0"/>
                <a:ea typeface="PingFang SC" panose="020B0400000000000000" pitchFamily="34" charset="-122"/>
                <a:cs typeface="Times New Roman" panose="02020603050405020304" pitchFamily="18" charset="0"/>
              </a:rPr>
              <a:t>] </a:t>
            </a:r>
            <a:r>
              <a:rPr lang="en-US" altLang="zh-Hans" b="1" dirty="0">
                <a:latin typeface="Times New Roman" panose="02020603050405020304" pitchFamily="18" charset="0"/>
                <a:ea typeface="PingFang SC" panose="020B0400000000000000" pitchFamily="34" charset="-122"/>
                <a:cs typeface="Times New Roman" panose="02020603050405020304" pitchFamily="18" charset="0"/>
              </a:rPr>
              <a:t>(2) </a:t>
            </a:r>
            <a:r>
              <a:rPr lang="en-US" altLang="zh-Hans" b="1" dirty="0" err="1">
                <a:latin typeface="Times New Roman" panose="02020603050405020304" pitchFamily="18" charset="0"/>
                <a:ea typeface="PingFang SC" panose="020B0400000000000000" pitchFamily="34" charset="-122"/>
                <a:cs typeface="Times New Roman" panose="02020603050405020304" pitchFamily="18" charset="0"/>
              </a:rPr>
              <a:t>IcFace</a:t>
            </a:r>
            <a:r>
              <a:rPr lang="en-US" altLang="zh-Hans" dirty="0">
                <a:latin typeface="Times New Roman" panose="02020603050405020304" pitchFamily="18" charset="0"/>
                <a:ea typeface="PingFang SC" panose="020B0400000000000000" pitchFamily="34" charset="-122"/>
                <a:cs typeface="Times New Roman" panose="02020603050405020304" pitchFamily="18" charset="0"/>
              </a:rPr>
              <a:t> [</a:t>
            </a:r>
            <a:r>
              <a:rPr lang="en-US" altLang="zh-CN" dirty="0">
                <a:latin typeface="Times New Roman" panose="02020603050405020304" pitchFamily="18" charset="0"/>
                <a:ea typeface="PingFang SC" panose="020B0400000000000000" pitchFamily="34" charset="-122"/>
                <a:cs typeface="Times New Roman" panose="02020603050405020304" pitchFamily="18" charset="0"/>
              </a:rPr>
              <a:t>Soumya Tripathy, WACV 2020</a:t>
            </a:r>
            <a:r>
              <a:rPr lang="en-US" altLang="zh-Hans" dirty="0">
                <a:latin typeface="Times New Roman" panose="02020603050405020304" pitchFamily="18" charset="0"/>
                <a:ea typeface="PingFang SC" panose="020B0400000000000000" pitchFamily="34" charset="-122"/>
                <a:cs typeface="Times New Roman" panose="02020603050405020304" pitchFamily="18" charset="0"/>
              </a:rPr>
              <a:t>] </a:t>
            </a:r>
            <a:r>
              <a:rPr lang="en-US" altLang="zh-Hans" b="1" dirty="0">
                <a:latin typeface="Times New Roman" panose="02020603050405020304" pitchFamily="18" charset="0"/>
                <a:ea typeface="PingFang SC" panose="020B0400000000000000" pitchFamily="34" charset="-122"/>
                <a:cs typeface="Times New Roman" panose="02020603050405020304" pitchFamily="18" charset="0"/>
              </a:rPr>
              <a:t>(3) FSGAN </a:t>
            </a:r>
            <a:r>
              <a:rPr lang="en-US" altLang="zh-Hans" dirty="0">
                <a:latin typeface="Times New Roman" panose="02020603050405020304" pitchFamily="18" charset="0"/>
                <a:ea typeface="PingFang SC" panose="020B0400000000000000" pitchFamily="34" charset="-122"/>
                <a:cs typeface="Times New Roman" panose="02020603050405020304" pitchFamily="18" charset="0"/>
              </a:rPr>
              <a:t>[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Yuval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Nirkin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ICCV 2019</a:t>
            </a:r>
            <a:r>
              <a:rPr lang="en-US" altLang="zh-Hans" dirty="0">
                <a:latin typeface="Times New Roman" panose="02020603050405020304" pitchFamily="18" charset="0"/>
                <a:ea typeface="PingFang SC" panose="020B0400000000000000" pitchFamily="34" charset="-122"/>
                <a:cs typeface="Times New Roman" panose="02020603050405020304" pitchFamily="18" charset="0"/>
              </a:rPr>
              <a:t>] </a:t>
            </a:r>
            <a:r>
              <a:rPr lang="en-US" altLang="zh-Hans" b="1" dirty="0">
                <a:latin typeface="Times New Roman" panose="02020603050405020304" pitchFamily="18" charset="0"/>
                <a:ea typeface="PingFang SC" panose="020B0400000000000000" pitchFamily="34" charset="-122"/>
                <a:cs typeface="Times New Roman" panose="02020603050405020304" pitchFamily="18" charset="0"/>
              </a:rPr>
              <a:t>(4). </a:t>
            </a:r>
            <a:r>
              <a:rPr lang="en-US" altLang="zh-Hans" b="1" dirty="0" err="1">
                <a:latin typeface="Times New Roman" panose="02020603050405020304" pitchFamily="18" charset="0"/>
                <a:ea typeface="PingFang SC" panose="020B0400000000000000" pitchFamily="34" charset="-122"/>
                <a:cs typeface="Times New Roman" panose="02020603050405020304" pitchFamily="18" charset="0"/>
              </a:rPr>
              <a:t>FaceShifter</a:t>
            </a:r>
            <a:r>
              <a:rPr lang="en-US" altLang="zh-Hans" dirty="0">
                <a:latin typeface="Times New Roman" panose="02020603050405020304" pitchFamily="18" charset="0"/>
                <a:ea typeface="PingFang SC" panose="020B0400000000000000" pitchFamily="34" charset="-122"/>
                <a:cs typeface="Times New Roman" panose="02020603050405020304" pitchFamily="18" charset="0"/>
              </a:rPr>
              <a:t> [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Lingzhi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Li,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Arxiv</a:t>
            </a:r>
            <a:r>
              <a:rPr lang="en-US" altLang="zh-Hans" dirty="0">
                <a:latin typeface="Times New Roman" panose="02020603050405020304" pitchFamily="18" charset="0"/>
                <a:ea typeface="PingFang SC" panose="020B0400000000000000" pitchFamily="34" charset="-122"/>
                <a:cs typeface="Times New Roman" panose="02020603050405020304" pitchFamily="18" charset="0"/>
              </a:rPr>
              <a:t>]. </a:t>
            </a:r>
            <a:endParaRPr kumimoji="1" lang="en-US" altLang="zh-Hans" sz="2000" dirty="0">
              <a:latin typeface="Times New Roman" panose="02020603050405020304" pitchFamily="18" charset="0"/>
              <a:ea typeface="PingFang SC" panose="020B0400000000000000" pitchFamily="34" charset="-122"/>
              <a:cs typeface="Times New Roman" panose="02020603050405020304" pitchFamily="18" charset="0"/>
            </a:endParaRPr>
          </a:p>
          <a:p>
            <a:r>
              <a:rPr kumimoji="1" lang="en-US" altLang="zh-CN" sz="2000" dirty="0">
                <a:ea typeface="PingFang SC" panose="020B0400000000000000" pitchFamily="34" charset="-122"/>
              </a:rPr>
              <a:t>2.</a:t>
            </a:r>
            <a:r>
              <a:rPr kumimoji="1" lang="zh-CN" altLang="en-US" sz="2000" dirty="0">
                <a:ea typeface="PingFang SC" panose="020B0400000000000000" pitchFamily="34" charset="-122"/>
              </a:rPr>
              <a:t> </a:t>
            </a:r>
            <a:r>
              <a:rPr kumimoji="1" lang="en-US" altLang="zh-CN" sz="2000" dirty="0">
                <a:ea typeface="PingFang SC" panose="020B0400000000000000" pitchFamily="34" charset="-122"/>
              </a:rPr>
              <a:t>Post-processing</a:t>
            </a:r>
            <a:r>
              <a:rPr kumimoji="1" lang="zh-CN" altLang="en-US" sz="2000" dirty="0">
                <a:ea typeface="PingFang SC" panose="020B0400000000000000" pitchFamily="34" charset="-122"/>
              </a:rPr>
              <a:t>： </a:t>
            </a:r>
            <a:r>
              <a:rPr lang="en-US" altLang="zh-CN" b="1" dirty="0" err="1">
                <a:latin typeface="Times New Roman" panose="02020603050405020304" pitchFamily="18" charset="0"/>
                <a:ea typeface="PingFang SC" panose="020B0400000000000000" pitchFamily="34" charset="-122"/>
                <a:cs typeface="Times New Roman" panose="02020603050405020304" pitchFamily="18" charset="0"/>
              </a:rPr>
              <a:t>DoveNet</a:t>
            </a:r>
            <a:r>
              <a:rPr lang="en-US" altLang="zh-CN" b="1" dirty="0">
                <a:latin typeface="Times New Roman" panose="02020603050405020304" pitchFamily="18" charset="0"/>
                <a:ea typeface="PingFang SC" panose="020B0400000000000000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ea typeface="PingFang SC" panose="020B0400000000000000" pitchFamily="34" charset="-122"/>
                <a:cs typeface="Times New Roman" panose="02020603050405020304" pitchFamily="18" charset="0"/>
              </a:rPr>
              <a:t>[Cong </a:t>
            </a:r>
            <a:r>
              <a:rPr lang="en-US" altLang="zh-CN" dirty="0" err="1">
                <a:latin typeface="Times New Roman" panose="02020603050405020304" pitchFamily="18" charset="0"/>
                <a:ea typeface="PingFang SC" panose="020B0400000000000000" pitchFamily="34" charset="-122"/>
                <a:cs typeface="Times New Roman" panose="02020603050405020304" pitchFamily="18" charset="0"/>
              </a:rPr>
              <a:t>Wenyan</a:t>
            </a:r>
            <a:r>
              <a:rPr lang="en-US" altLang="zh-CN" dirty="0">
                <a:latin typeface="Times New Roman" panose="02020603050405020304" pitchFamily="18" charset="0"/>
                <a:ea typeface="PingFang SC" panose="020B0400000000000000" pitchFamily="34" charset="-122"/>
                <a:cs typeface="Times New Roman" panose="02020603050405020304" pitchFamily="18" charset="0"/>
              </a:rPr>
              <a:t> et al. CVPR 2020.] </a:t>
            </a:r>
            <a:endParaRPr lang="en-US" altLang="zh-Hans" sz="1600" dirty="0">
              <a:latin typeface="Times New Roman" panose="02020603050405020304" pitchFamily="18" charset="0"/>
              <a:ea typeface="PingFang SC" panose="020B04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A515B89-F684-4563-8BEE-46A042E63B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887" y="1196975"/>
            <a:ext cx="10944225" cy="503833"/>
          </a:xfrm>
        </p:spPr>
        <p:txBody>
          <a:bodyPr>
            <a:normAutofit/>
          </a:bodyPr>
          <a:lstStyle/>
          <a:p>
            <a:r>
              <a:rPr lang="en-US" altLang="zh-CN" sz="2400" dirty="0">
                <a:latin typeface="+mn-lt"/>
              </a:rPr>
              <a:t>SR-DF Dataset:</a:t>
            </a:r>
            <a:endParaRPr lang="zh-CN" altLang="en-US" sz="2400" dirty="0">
              <a:latin typeface="+mn-lt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C5ABCB9-1E18-4A4A-89DF-6CC9054E8A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6903" y="1556665"/>
            <a:ext cx="6898191" cy="3305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86363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A9C943-CBBA-49F4-ACD7-17E65B627A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dirty="0"/>
              <a:t>Open-source Tools</a:t>
            </a:r>
            <a:endParaRPr lang="zh-CN" altLang="en-US" sz="3200" dirty="0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EAD2C772-C56B-43F5-BF13-E7D48DC433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4543" y="1412776"/>
            <a:ext cx="6082914" cy="1016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BE6213F2-3904-4454-9108-B9D207B4CE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000" y="2708920"/>
            <a:ext cx="812800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C7B8D5CC-3D2B-E8EB-8A36-B039676F852B}"/>
              </a:ext>
            </a:extLst>
          </p:cNvPr>
          <p:cNvSpPr txBox="1"/>
          <p:nvPr/>
        </p:nvSpPr>
        <p:spPr>
          <a:xfrm>
            <a:off x="479376" y="6309320"/>
            <a:ext cx="38667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https://</a:t>
            </a:r>
            <a:r>
              <a:rPr kumimoji="1" lang="en" altLang="zh-CN" sz="1400" dirty="0" err="1">
                <a:latin typeface="Arial" panose="020B0604020202020204" pitchFamily="34" charset="0"/>
                <a:cs typeface="Arial" panose="020B0604020202020204" pitchFamily="34" charset="0"/>
              </a:rPr>
              <a:t>github.com</a:t>
            </a:r>
            <a:r>
              <a:rPr kumimoji="1" lang="en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/wangjk666/</a:t>
            </a:r>
            <a:r>
              <a:rPr kumimoji="1" lang="en" altLang="zh-CN" sz="1400" dirty="0" err="1">
                <a:latin typeface="Arial" panose="020B0604020202020204" pitchFamily="34" charset="0"/>
                <a:cs typeface="Arial" panose="020B0604020202020204" pitchFamily="34" charset="0"/>
              </a:rPr>
              <a:t>PyDeepFakeDet</a:t>
            </a:r>
            <a:endParaRPr kumimoji="1" lang="zh-CN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40429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A9C943-CBBA-49F4-ACD7-17E65B627A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dirty="0"/>
              <a:t>Open-source Tools</a:t>
            </a:r>
            <a:endParaRPr lang="zh-CN" altLang="en-US" sz="3200" dirty="0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EAD2C772-C56B-43F5-BF13-E7D48DC433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7768" y="1145079"/>
            <a:ext cx="4624288" cy="772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C7B8D5CC-3D2B-E8EB-8A36-B039676F852B}"/>
              </a:ext>
            </a:extLst>
          </p:cNvPr>
          <p:cNvSpPr txBox="1"/>
          <p:nvPr/>
        </p:nvSpPr>
        <p:spPr>
          <a:xfrm>
            <a:off x="506325" y="6309320"/>
            <a:ext cx="38667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https://</a:t>
            </a:r>
            <a:r>
              <a:rPr kumimoji="1" lang="en" altLang="zh-CN" sz="1400" dirty="0" err="1">
                <a:latin typeface="Arial" panose="020B0604020202020204" pitchFamily="34" charset="0"/>
                <a:cs typeface="Arial" panose="020B0604020202020204" pitchFamily="34" charset="0"/>
              </a:rPr>
              <a:t>github.com</a:t>
            </a:r>
            <a:r>
              <a:rPr kumimoji="1" lang="en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/wangjk666/</a:t>
            </a:r>
            <a:r>
              <a:rPr kumimoji="1" lang="en" altLang="zh-CN" sz="1400" dirty="0" err="1">
                <a:latin typeface="Arial" panose="020B0604020202020204" pitchFamily="34" charset="0"/>
                <a:cs typeface="Arial" panose="020B0604020202020204" pitchFamily="34" charset="0"/>
              </a:rPr>
              <a:t>PyDeepFakeDet</a:t>
            </a:r>
            <a:endParaRPr kumimoji="1" lang="zh-CN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7D65EDF-F606-0763-C73E-6851888B86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8048" y="2159000"/>
            <a:ext cx="3990057" cy="379970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3D55A78-0D4D-DBC3-A8A2-F0DF9F3023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5375" y="2078422"/>
            <a:ext cx="3100546" cy="3960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8489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836032C-C150-AB14-DDAB-3D0594559A1E}"/>
              </a:ext>
            </a:extLst>
          </p:cNvPr>
          <p:cNvSpPr txBox="1">
            <a:spLocks/>
          </p:cNvSpPr>
          <p:nvPr/>
        </p:nvSpPr>
        <p:spPr>
          <a:xfrm>
            <a:off x="838200" y="3023356"/>
            <a:ext cx="10515600" cy="8112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zh-CN" altLang="en-US" sz="4800" dirty="0"/>
              <a:t>谢谢！</a:t>
            </a:r>
            <a:endParaRPr lang="en-US" altLang="zh-CN" sz="4800" dirty="0"/>
          </a:p>
        </p:txBody>
      </p:sp>
    </p:spTree>
    <p:extLst>
      <p:ext uri="{BB962C8B-B14F-4D97-AF65-F5344CB8AC3E}">
        <p14:creationId xmlns:p14="http://schemas.microsoft.com/office/powerpoint/2010/main" val="25153158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F5A292-CA22-465E-A61D-BED87DF389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dirty="0"/>
              <a:t>Data Tampering and Forgery</a:t>
            </a:r>
            <a:endParaRPr lang="zh-CN" altLang="en-US" sz="32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1715C9D-E549-492B-8AA9-7092CB0C68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7747" y="1203575"/>
            <a:ext cx="11218893" cy="435133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zh-CN" sz="2400" b="1" i="1" dirty="0">
                <a:latin typeface="+mn-lt"/>
              </a:rPr>
              <a:t>Definition</a:t>
            </a:r>
            <a:r>
              <a:rPr lang="zh-CN" altLang="en-US" sz="2400" b="1" i="1" dirty="0">
                <a:latin typeface="+mn-lt"/>
              </a:rPr>
              <a:t>：</a:t>
            </a:r>
            <a:r>
              <a:rPr lang="en-US" altLang="zh-CN" sz="2400" dirty="0">
                <a:latin typeface="+mn-lt"/>
              </a:rPr>
              <a:t>Tamper images and videos with variety of techniques, such as deepfakes.</a:t>
            </a:r>
          </a:p>
          <a:p>
            <a:pPr>
              <a:lnSpc>
                <a:spcPct val="100000"/>
              </a:lnSpc>
            </a:pPr>
            <a:r>
              <a:rPr lang="en-US" altLang="zh-CN" sz="2400" dirty="0">
                <a:latin typeface="+mn-lt"/>
              </a:rPr>
              <a:t>According to the content and type of the tampered data:</a:t>
            </a:r>
            <a:r>
              <a:rPr lang="zh-CN" altLang="en-US" sz="2400" dirty="0">
                <a:latin typeface="+mn-lt"/>
              </a:rPr>
              <a:t> </a:t>
            </a:r>
            <a:r>
              <a:rPr lang="en-US" altLang="zh-CN" sz="2400" i="1" dirty="0">
                <a:latin typeface="+mn-lt"/>
              </a:rPr>
              <a:t>general tampering </a:t>
            </a:r>
            <a:r>
              <a:rPr lang="en-US" altLang="zh-CN" sz="2400" dirty="0">
                <a:latin typeface="+mn-lt"/>
              </a:rPr>
              <a:t>&amp; </a:t>
            </a:r>
            <a:r>
              <a:rPr lang="en-US" altLang="zh-CN" sz="2400" i="1" dirty="0">
                <a:latin typeface="+mn-lt"/>
              </a:rPr>
              <a:t>face forgery</a:t>
            </a:r>
            <a:r>
              <a:rPr lang="en-US" altLang="zh-CN" sz="2400" dirty="0">
                <a:latin typeface="+mn-lt"/>
              </a:rPr>
              <a:t>.</a:t>
            </a:r>
            <a:r>
              <a:rPr lang="zh-CN" altLang="en-US" sz="2400" dirty="0">
                <a:latin typeface="+mn-lt"/>
              </a:rPr>
              <a:t> 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29329B6B-DC3A-46BF-9996-DFAE45250C06}"/>
              </a:ext>
            </a:extLst>
          </p:cNvPr>
          <p:cNvGrpSpPr/>
          <p:nvPr/>
        </p:nvGrpSpPr>
        <p:grpSpPr>
          <a:xfrm>
            <a:off x="2674711" y="3140968"/>
            <a:ext cx="6648903" cy="3011413"/>
            <a:chOff x="2674711" y="2931810"/>
            <a:chExt cx="6648903" cy="3011413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C8C4C875-59B2-489E-A2A4-AAE4AA299A2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74711" y="2931810"/>
              <a:ext cx="6648903" cy="26728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9F1E3C1F-9E88-43EA-B48F-1F3E60ACDC03}"/>
                </a:ext>
              </a:extLst>
            </p:cNvPr>
            <p:cNvSpPr txBox="1"/>
            <p:nvPr/>
          </p:nvSpPr>
          <p:spPr>
            <a:xfrm>
              <a:off x="3719736" y="5604669"/>
              <a:ext cx="421291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600" dirty="0">
                  <a:ea typeface="微软雅黑" panose="020B0503020204020204" pitchFamily="34" charset="-122"/>
                </a:rPr>
                <a:t>A fake image about Bush Jr. election</a:t>
              </a:r>
              <a:endParaRPr lang="zh-CN" altLang="en-US" sz="1600" dirty="0"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356067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DD83F6-C000-469B-BD76-A2E1A1A67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This Week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211CE6D-5DBD-4D56-950D-10CCE2C77B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2400" dirty="0"/>
              <a:t> </a:t>
            </a:r>
            <a:r>
              <a:rPr lang="en-US" altLang="zh-CN" sz="2400" b="1" dirty="0"/>
              <a:t>General Tampering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2400" dirty="0"/>
              <a:t> Deepfake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2400" dirty="0"/>
              <a:t> Deepfake Videos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2400" dirty="0"/>
              <a:t> Detection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6803276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509C2F-01DB-4DA3-A111-6709F7481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dirty="0"/>
              <a:t>General Tampering</a:t>
            </a:r>
            <a:endParaRPr lang="zh-CN" altLang="en-US" sz="32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5AE823D-3030-41D8-A03D-AEBA4C0A46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888" y="1196975"/>
            <a:ext cx="10945813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CN" sz="2400" b="1" i="1" dirty="0">
                <a:latin typeface="+mn-lt"/>
              </a:rPr>
              <a:t>Definition: </a:t>
            </a:r>
            <a:r>
              <a:rPr lang="en-US" altLang="zh-CN" sz="2400" dirty="0">
                <a:latin typeface="+mn-lt"/>
              </a:rPr>
              <a:t>tamper the original image by adjusting the spatial position of objects, replacing the original content with forged content (style modification, texture transformation, image restoration…)</a:t>
            </a:r>
            <a:r>
              <a:rPr lang="zh-CN" altLang="en-US" sz="2400" dirty="0">
                <a:latin typeface="+mn-lt"/>
              </a:rPr>
              <a:t> </a:t>
            </a:r>
            <a:endParaRPr lang="en-US" altLang="zh-CN" sz="2400" dirty="0">
              <a:latin typeface="+mn-lt"/>
            </a:endParaRPr>
          </a:p>
          <a:p>
            <a:pPr>
              <a:lnSpc>
                <a:spcPct val="100000"/>
              </a:lnSpc>
            </a:pPr>
            <a:r>
              <a:rPr lang="en-US" altLang="zh-CN" sz="2400" b="1" i="1" dirty="0">
                <a:latin typeface="+mn-lt"/>
              </a:rPr>
              <a:t>Taxonomy</a:t>
            </a:r>
          </a:p>
          <a:p>
            <a:pPr lvl="1">
              <a:lnSpc>
                <a:spcPct val="100000"/>
              </a:lnSpc>
            </a:pPr>
            <a:r>
              <a:rPr lang="en-US" altLang="zh-CN" sz="2000" dirty="0">
                <a:latin typeface="+mn-lt"/>
              </a:rPr>
              <a:t>Context-based</a:t>
            </a:r>
          </a:p>
          <a:p>
            <a:pPr lvl="2">
              <a:lnSpc>
                <a:spcPct val="100000"/>
              </a:lnSpc>
            </a:pPr>
            <a:r>
              <a:rPr lang="en-US" altLang="zh-CN" dirty="0">
                <a:latin typeface="+mn-lt"/>
              </a:rPr>
              <a:t>tamper </a:t>
            </a:r>
            <a:r>
              <a:rPr lang="en-US" altLang="zh-CN" b="1" dirty="0">
                <a:latin typeface="+mn-lt"/>
              </a:rPr>
              <a:t>foreground objects</a:t>
            </a:r>
          </a:p>
          <a:p>
            <a:pPr lvl="2">
              <a:lnSpc>
                <a:spcPct val="100000"/>
              </a:lnSpc>
            </a:pPr>
            <a:r>
              <a:rPr lang="en-US" altLang="zh-CN" dirty="0">
                <a:latin typeface="+mn-lt"/>
              </a:rPr>
              <a:t>tamper image </a:t>
            </a:r>
            <a:r>
              <a:rPr lang="en-US" altLang="zh-CN" b="1" dirty="0">
                <a:latin typeface="+mn-lt"/>
              </a:rPr>
              <a:t>background</a:t>
            </a:r>
            <a:endParaRPr lang="zh-CN" altLang="en-US" b="1" dirty="0">
              <a:latin typeface="+mn-lt"/>
            </a:endParaRPr>
          </a:p>
          <a:p>
            <a:pPr lvl="1">
              <a:lnSpc>
                <a:spcPct val="100000"/>
              </a:lnSpc>
            </a:pPr>
            <a:r>
              <a:rPr lang="en-US" altLang="zh-CN" sz="2000" dirty="0">
                <a:latin typeface="+mn-lt"/>
              </a:rPr>
              <a:t>Conditioned</a:t>
            </a:r>
          </a:p>
          <a:p>
            <a:pPr lvl="2">
              <a:lnSpc>
                <a:spcPct val="100000"/>
              </a:lnSpc>
            </a:pPr>
            <a:r>
              <a:rPr lang="en-US" altLang="zh-CN" dirty="0">
                <a:latin typeface="+mn-lt"/>
              </a:rPr>
              <a:t>Text-guided image tampering</a:t>
            </a:r>
            <a:endParaRPr lang="zh-CN" alt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8587745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PRESENTER" val="ea9bf63bc66372fbc36249b014546c7e6f55d2c3"/>
</p:tagLst>
</file>

<file path=ppt/theme/theme1.xml><?xml version="1.0" encoding="utf-8"?>
<a:theme xmlns:a="http://schemas.openxmlformats.org/drawingml/2006/main" name="Office 主题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36263</TotalTime>
  <Words>2619</Words>
  <Application>Microsoft Macintosh PowerPoint</Application>
  <PresentationFormat>宽屏</PresentationFormat>
  <Paragraphs>364</Paragraphs>
  <Slides>67</Slides>
  <Notes>28</Notes>
  <HiddenSlides>0</HiddenSlides>
  <MMClips>1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67</vt:i4>
      </vt:variant>
    </vt:vector>
  </HeadingPairs>
  <TitlesOfParts>
    <vt:vector size="81" baseType="lpstr">
      <vt:lpstr>微软雅黑</vt:lpstr>
      <vt:lpstr>微软雅黑</vt:lpstr>
      <vt:lpstr>LinLibertineT</vt:lpstr>
      <vt:lpstr>system-ui</vt:lpstr>
      <vt:lpstr>Arial</vt:lpstr>
      <vt:lpstr>Calibri</vt:lpstr>
      <vt:lpstr>Cambria Math</vt:lpstr>
      <vt:lpstr>Ink Free</vt:lpstr>
      <vt:lpstr>Lucida Grande</vt:lpstr>
      <vt:lpstr>MV Boli</vt:lpstr>
      <vt:lpstr>Roboto</vt:lpstr>
      <vt:lpstr>Times New Roman</vt:lpstr>
      <vt:lpstr>Wingdings</vt:lpstr>
      <vt:lpstr>Office 主题</vt:lpstr>
      <vt:lpstr>PowerPoint 演示文稿</vt:lpstr>
      <vt:lpstr>Recap: week 9</vt:lpstr>
      <vt:lpstr>This Week</vt:lpstr>
      <vt:lpstr>Significant Progress in Computer Vision</vt:lpstr>
      <vt:lpstr>Significant Progress in Computer Vision</vt:lpstr>
      <vt:lpstr>Significant Progress in Computer Vision</vt:lpstr>
      <vt:lpstr>Data Tampering and Forgery</vt:lpstr>
      <vt:lpstr>This Week</vt:lpstr>
      <vt:lpstr>General Tampering</vt:lpstr>
      <vt:lpstr>General Tampering</vt:lpstr>
      <vt:lpstr>Foreground Tampering</vt:lpstr>
      <vt:lpstr>Background Tampering</vt:lpstr>
      <vt:lpstr>Text-guided Tampering | CLIP</vt:lpstr>
      <vt:lpstr>Text-guided Tampering | CLIP + StyleGAN</vt:lpstr>
      <vt:lpstr>Text-guided Tampering | StyleGAN</vt:lpstr>
      <vt:lpstr>Text-guided Tampering | Diffusion</vt:lpstr>
      <vt:lpstr>Text-guided Tampering | CLIP + Diffusion</vt:lpstr>
      <vt:lpstr>This Week</vt:lpstr>
      <vt:lpstr>Deepfake</vt:lpstr>
      <vt:lpstr>GANs (Generative Adversarial Networks)</vt:lpstr>
      <vt:lpstr>Face Forgery</vt:lpstr>
      <vt:lpstr>Face Forgery</vt:lpstr>
      <vt:lpstr>Face Forgery</vt:lpstr>
      <vt:lpstr>Face Forgery</vt:lpstr>
      <vt:lpstr>Face Forgery</vt:lpstr>
      <vt:lpstr>Face Reenactment</vt:lpstr>
      <vt:lpstr>Pareidolia Face Reenactment</vt:lpstr>
      <vt:lpstr>Pareidolia Face Reenactment</vt:lpstr>
      <vt:lpstr>PURA</vt:lpstr>
      <vt:lpstr>PURA</vt:lpstr>
      <vt:lpstr>Face Replacement | Simswap</vt:lpstr>
      <vt:lpstr>Face Replacement | Simswap</vt:lpstr>
      <vt:lpstr>Face Replacement | Simswap</vt:lpstr>
      <vt:lpstr>This Week</vt:lpstr>
      <vt:lpstr>Deepfake Videos</vt:lpstr>
      <vt:lpstr>Deepfake Videos</vt:lpstr>
      <vt:lpstr>Reasonable Gestures</vt:lpstr>
      <vt:lpstr>Reasonable Gestures</vt:lpstr>
      <vt:lpstr>Reasonable Gestures</vt:lpstr>
      <vt:lpstr>High Resolution</vt:lpstr>
      <vt:lpstr>High-quality Long Videos</vt:lpstr>
      <vt:lpstr>This Week</vt:lpstr>
      <vt:lpstr>Tampering Detection</vt:lpstr>
      <vt:lpstr>General Tampering Detection</vt:lpstr>
      <vt:lpstr>General Tampering Detection</vt:lpstr>
      <vt:lpstr>General Tampering Detection</vt:lpstr>
      <vt:lpstr>General Tampering Detection</vt:lpstr>
      <vt:lpstr>General Tampering Detection</vt:lpstr>
      <vt:lpstr>General Tampering Detection</vt:lpstr>
      <vt:lpstr>Countermeasures</vt:lpstr>
      <vt:lpstr>Detection | Artifact-specific</vt:lpstr>
      <vt:lpstr>Blending</vt:lpstr>
      <vt:lpstr>Blending</vt:lpstr>
      <vt:lpstr>Forensics</vt:lpstr>
      <vt:lpstr>Detection | Undirected Approaches</vt:lpstr>
      <vt:lpstr>Classification</vt:lpstr>
      <vt:lpstr>Anomaly Detection</vt:lpstr>
      <vt:lpstr>Detection | Summary</vt:lpstr>
      <vt:lpstr>Detection | Summary</vt:lpstr>
      <vt:lpstr>Prevention &amp; Mitigation</vt:lpstr>
      <vt:lpstr>Adversarial machine learning</vt:lpstr>
      <vt:lpstr>Crux in Deepfake Detection</vt:lpstr>
      <vt:lpstr>Crux in Deepfake Detection</vt:lpstr>
      <vt:lpstr>High-quality Deepfake Dataset </vt:lpstr>
      <vt:lpstr>Open-source Tools</vt:lpstr>
      <vt:lpstr>Open-source Tools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CZ</dc:creator>
  <cp:lastModifiedBy>Daniel Ma</cp:lastModifiedBy>
  <cp:revision>5599</cp:revision>
  <dcterms:created xsi:type="dcterms:W3CDTF">2017-04-27T02:47:00Z</dcterms:created>
  <dcterms:modified xsi:type="dcterms:W3CDTF">2024-10-05T13:49:00Z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2052-11.1.0.9208</vt:lpwstr>
  </property>
</Properties>
</file>